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53"/>
  </p:notesMasterIdLst>
  <p:sldIdLst>
    <p:sldId id="256" r:id="rId3"/>
    <p:sldId id="257" r:id="rId4"/>
    <p:sldId id="280" r:id="rId5"/>
    <p:sldId id="329" r:id="rId6"/>
    <p:sldId id="323" r:id="rId7"/>
    <p:sldId id="282" r:id="rId8"/>
    <p:sldId id="328" r:id="rId9"/>
    <p:sldId id="289" r:id="rId10"/>
    <p:sldId id="260" r:id="rId11"/>
    <p:sldId id="290" r:id="rId12"/>
    <p:sldId id="291" r:id="rId13"/>
    <p:sldId id="330" r:id="rId14"/>
    <p:sldId id="292" r:id="rId15"/>
    <p:sldId id="324" r:id="rId16"/>
    <p:sldId id="293" r:id="rId17"/>
    <p:sldId id="294" r:id="rId18"/>
    <p:sldId id="304" r:id="rId19"/>
    <p:sldId id="295" r:id="rId20"/>
    <p:sldId id="305" r:id="rId21"/>
    <p:sldId id="325" r:id="rId22"/>
    <p:sldId id="296" r:id="rId23"/>
    <p:sldId id="259" r:id="rId24"/>
    <p:sldId id="297" r:id="rId25"/>
    <p:sldId id="331" r:id="rId26"/>
    <p:sldId id="332" r:id="rId27"/>
    <p:sldId id="298" r:id="rId28"/>
    <p:sldId id="344" r:id="rId29"/>
    <p:sldId id="327" r:id="rId30"/>
    <p:sldId id="299" r:id="rId31"/>
    <p:sldId id="300" r:id="rId32"/>
    <p:sldId id="333" r:id="rId33"/>
    <p:sldId id="345" r:id="rId34"/>
    <p:sldId id="301" r:id="rId35"/>
    <p:sldId id="336" r:id="rId36"/>
    <p:sldId id="343" r:id="rId37"/>
    <p:sldId id="335" r:id="rId38"/>
    <p:sldId id="337" r:id="rId39"/>
    <p:sldId id="302" r:id="rId40"/>
    <p:sldId id="303" r:id="rId41"/>
    <p:sldId id="338" r:id="rId42"/>
    <p:sldId id="318" r:id="rId43"/>
    <p:sldId id="340" r:id="rId44"/>
    <p:sldId id="341" r:id="rId45"/>
    <p:sldId id="317" r:id="rId46"/>
    <p:sldId id="314" r:id="rId47"/>
    <p:sldId id="311" r:id="rId48"/>
    <p:sldId id="316" r:id="rId49"/>
    <p:sldId id="321" r:id="rId50"/>
    <p:sldId id="322" r:id="rId51"/>
    <p:sldId id="320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elcome" id="{E75E278A-FF0E-49A4-B170-79828D63BBAD}">
          <p14:sldIdLst>
            <p14:sldId id="256"/>
            <p14:sldId id="257"/>
            <p14:sldId id="280"/>
            <p14:sldId id="329"/>
            <p14:sldId id="323"/>
            <p14:sldId id="282"/>
            <p14:sldId id="328"/>
            <p14:sldId id="289"/>
            <p14:sldId id="260"/>
            <p14:sldId id="290"/>
            <p14:sldId id="291"/>
            <p14:sldId id="330"/>
            <p14:sldId id="292"/>
            <p14:sldId id="324"/>
            <p14:sldId id="293"/>
            <p14:sldId id="294"/>
            <p14:sldId id="304"/>
            <p14:sldId id="295"/>
            <p14:sldId id="305"/>
            <p14:sldId id="325"/>
            <p14:sldId id="296"/>
            <p14:sldId id="259"/>
            <p14:sldId id="297"/>
            <p14:sldId id="331"/>
            <p14:sldId id="332"/>
            <p14:sldId id="298"/>
            <p14:sldId id="344"/>
            <p14:sldId id="327"/>
            <p14:sldId id="299"/>
            <p14:sldId id="300"/>
            <p14:sldId id="333"/>
            <p14:sldId id="345"/>
            <p14:sldId id="301"/>
            <p14:sldId id="336"/>
            <p14:sldId id="343"/>
            <p14:sldId id="335"/>
            <p14:sldId id="337"/>
            <p14:sldId id="302"/>
            <p14:sldId id="303"/>
            <p14:sldId id="338"/>
            <p14:sldId id="318"/>
            <p14:sldId id="340"/>
            <p14:sldId id="341"/>
            <p14:sldId id="317"/>
            <p14:sldId id="314"/>
            <p14:sldId id="311"/>
            <p14:sldId id="316"/>
            <p14:sldId id="321"/>
            <p14:sldId id="322"/>
            <p14:sldId id="320"/>
          </p14:sldIdLst>
        </p14:section>
        <p14:section name="Design, Impress, Work Together" id="{B9B51309-D148-4332-87C2-07BE32FBCA3B}">
          <p14:sldIdLst/>
        </p14:section>
        <p14:section name="Learn More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323"/>
    <a:srgbClr val="D2B4A6"/>
    <a:srgbClr val="734F29"/>
    <a:srgbClr val="D24726"/>
    <a:srgbClr val="DD462F"/>
    <a:srgbClr val="AEB785"/>
    <a:srgbClr val="EFD5A2"/>
    <a:srgbClr val="3B3026"/>
    <a:srgbClr val="ECE1CA"/>
    <a:srgbClr val="7955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88497" autoAdjust="0"/>
  </p:normalViewPr>
  <p:slideViewPr>
    <p:cSldViewPr snapToGrid="0">
      <p:cViewPr varScale="1">
        <p:scale>
          <a:sx n="73" d="100"/>
          <a:sy n="73" d="100"/>
        </p:scale>
        <p:origin x="931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E68512-14C8-4E4C-AB06-E1ED371129A6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FEBB854-AB04-421E-86DD-521C945A58E9}">
      <dgm:prSet phldrT="[Metin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tr-TR" altLang="ar-SY" sz="2800" dirty="0">
              <a:solidFill>
                <a:schemeClr val="tx1"/>
              </a:solidFill>
            </a:rPr>
            <a:t>Karıştırıcılar sıvı üründe oluşturdukları </a:t>
          </a:r>
          <a:r>
            <a:rPr lang="tr-TR" altLang="ar-SY" sz="2800" dirty="0">
              <a:solidFill>
                <a:srgbClr val="FFFF00"/>
              </a:solidFill>
            </a:rPr>
            <a:t>akıma göre </a:t>
          </a:r>
          <a:r>
            <a:rPr lang="tr-TR" altLang="ar-SY" sz="2800" dirty="0">
              <a:solidFill>
                <a:schemeClr val="tx1"/>
              </a:solidFill>
            </a:rPr>
            <a:t>ikiye ayrılırlar. </a:t>
          </a:r>
          <a:endParaRPr lang="tr-TR" sz="2800" dirty="0"/>
        </a:p>
      </dgm:t>
    </dgm:pt>
    <dgm:pt modelId="{423DCBD5-8CC4-4E46-AEBC-4E73D24EEE17}" type="parTrans" cxnId="{F13F52A6-4CE9-49AC-AE00-D9B706A83A6E}">
      <dgm:prSet/>
      <dgm:spPr/>
      <dgm:t>
        <a:bodyPr/>
        <a:lstStyle/>
        <a:p>
          <a:endParaRPr lang="tr-TR" sz="2800"/>
        </a:p>
      </dgm:t>
    </dgm:pt>
    <dgm:pt modelId="{D00397D7-D835-4DC0-8C5B-86B733877FF9}" type="sibTrans" cxnId="{F13F52A6-4CE9-49AC-AE00-D9B706A83A6E}">
      <dgm:prSet/>
      <dgm:spPr/>
      <dgm:t>
        <a:bodyPr/>
        <a:lstStyle/>
        <a:p>
          <a:endParaRPr lang="tr-TR" sz="2800"/>
        </a:p>
      </dgm:t>
    </dgm:pt>
    <dgm:pt modelId="{D15FE36D-5B44-40C7-B599-DCEF07460206}">
      <dgm:prSet phldrT="[Metin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tr-TR" altLang="ar-SY" sz="2800" dirty="0">
              <a:solidFill>
                <a:schemeClr val="tx1"/>
              </a:solidFill>
            </a:rPr>
            <a:t>Karıştırıcı </a:t>
          </a:r>
          <a:r>
            <a:rPr lang="tr-TR" altLang="ar-SY" sz="2800" dirty="0">
              <a:solidFill>
                <a:srgbClr val="FF0000"/>
              </a:solidFill>
            </a:rPr>
            <a:t>şaftına paralel (</a:t>
          </a:r>
          <a:r>
            <a:rPr lang="tr-TR" altLang="ar-SY" sz="2800" dirty="0">
              <a:solidFill>
                <a:schemeClr val="tx1"/>
              </a:solidFill>
            </a:rPr>
            <a:t>akım oluşturanlara </a:t>
          </a:r>
          <a:r>
            <a:rPr lang="tr-TR" altLang="ar-SY" sz="2800" dirty="0"/>
            <a:t>“</a:t>
          </a:r>
          <a:r>
            <a:rPr lang="tr-TR" altLang="ar-SY" sz="2800" b="1" i="1" dirty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üst akım karıştırıcılar</a:t>
          </a:r>
          <a:r>
            <a:rPr lang="tr-TR" altLang="ar-SY" sz="2800" dirty="0"/>
            <a:t>”, </a:t>
          </a:r>
          <a:endParaRPr lang="tr-TR" sz="2800" dirty="0"/>
        </a:p>
      </dgm:t>
    </dgm:pt>
    <dgm:pt modelId="{F2BC5F68-7232-4129-B53E-CCA1344114BA}" type="parTrans" cxnId="{552F5FC8-0300-4671-976C-25EC45833CFD}">
      <dgm:prSet/>
      <dgm:spPr/>
      <dgm:t>
        <a:bodyPr/>
        <a:lstStyle/>
        <a:p>
          <a:endParaRPr lang="tr-TR" sz="2800"/>
        </a:p>
      </dgm:t>
    </dgm:pt>
    <dgm:pt modelId="{08CEB20E-039C-4E1B-8EBC-E4336FC56079}" type="sibTrans" cxnId="{552F5FC8-0300-4671-976C-25EC45833CFD}">
      <dgm:prSet/>
      <dgm:spPr/>
      <dgm:t>
        <a:bodyPr/>
        <a:lstStyle/>
        <a:p>
          <a:endParaRPr lang="tr-TR" sz="2800"/>
        </a:p>
      </dgm:t>
    </dgm:pt>
    <dgm:pt modelId="{96507044-58E7-4D8E-AC14-E3E34E292C52}">
      <dgm:prSet phldrT="[Metin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tr-TR" altLang="ar-SY" sz="2800" dirty="0">
              <a:solidFill>
                <a:schemeClr val="tx1"/>
              </a:solidFill>
            </a:rPr>
            <a:t>karıştırıcı</a:t>
          </a:r>
          <a:r>
            <a:rPr lang="tr-TR" altLang="ar-SY" sz="2800" dirty="0"/>
            <a:t> </a:t>
          </a:r>
          <a:r>
            <a:rPr lang="tr-TR" altLang="ar-SY" sz="2800" dirty="0">
              <a:solidFill>
                <a:srgbClr val="FF0000"/>
              </a:solidFill>
            </a:rPr>
            <a:t>şaftına </a:t>
          </a:r>
          <a:r>
            <a:rPr lang="tr-TR" altLang="ar-SY" sz="2800" dirty="0" err="1">
              <a:solidFill>
                <a:srgbClr val="FF0000"/>
              </a:solidFill>
            </a:rPr>
            <a:t>teğetsel</a:t>
          </a:r>
          <a:r>
            <a:rPr lang="tr-TR" altLang="ar-SY" sz="2800" dirty="0">
              <a:solidFill>
                <a:srgbClr val="FF0000"/>
              </a:solidFill>
            </a:rPr>
            <a:t> </a:t>
          </a:r>
          <a:r>
            <a:rPr lang="tr-TR" altLang="ar-SY" sz="2800" dirty="0">
              <a:solidFill>
                <a:schemeClr val="tx1"/>
              </a:solidFill>
            </a:rPr>
            <a:t>ya da </a:t>
          </a:r>
          <a:r>
            <a:rPr lang="tr-TR" altLang="ar-SY" sz="2800" dirty="0">
              <a:solidFill>
                <a:srgbClr val="FFFF00"/>
              </a:solidFill>
            </a:rPr>
            <a:t>yarıçap </a:t>
          </a:r>
          <a:r>
            <a:rPr lang="tr-TR" altLang="ar-SY" sz="2800" dirty="0">
              <a:solidFill>
                <a:schemeClr val="tx1"/>
              </a:solidFill>
            </a:rPr>
            <a:t>yönünde sıvı akımı oluşturanlara ise </a:t>
          </a:r>
          <a:r>
            <a:rPr lang="tr-TR" altLang="ar-SY" sz="2800" dirty="0"/>
            <a:t>“</a:t>
          </a:r>
          <a:r>
            <a:rPr lang="tr-TR" altLang="ar-SY" sz="2800" b="1" i="1" dirty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merkezkaç akım karıştırıcılar</a:t>
          </a:r>
          <a:r>
            <a:rPr lang="tr-TR" altLang="ar-SY" sz="2800" dirty="0"/>
            <a:t>” </a:t>
          </a:r>
          <a:r>
            <a:rPr lang="tr-TR" altLang="ar-SY" sz="2800" dirty="0">
              <a:solidFill>
                <a:schemeClr val="tx1"/>
              </a:solidFill>
            </a:rPr>
            <a:t>denir. </a:t>
          </a:r>
          <a:endParaRPr lang="tr-TR" sz="2800" dirty="0"/>
        </a:p>
      </dgm:t>
    </dgm:pt>
    <dgm:pt modelId="{010EB97C-BA8D-464E-920A-F7522B376E49}" type="parTrans" cxnId="{D6770C6C-E527-46D2-B64A-64A8ADE82BCD}">
      <dgm:prSet/>
      <dgm:spPr/>
      <dgm:t>
        <a:bodyPr/>
        <a:lstStyle/>
        <a:p>
          <a:endParaRPr lang="tr-TR" sz="2800"/>
        </a:p>
      </dgm:t>
    </dgm:pt>
    <dgm:pt modelId="{846A1F0E-37C4-4B65-AB69-8AFFF3787EDC}" type="sibTrans" cxnId="{D6770C6C-E527-46D2-B64A-64A8ADE82BCD}">
      <dgm:prSet/>
      <dgm:spPr/>
      <dgm:t>
        <a:bodyPr/>
        <a:lstStyle/>
        <a:p>
          <a:endParaRPr lang="tr-TR" sz="2800"/>
        </a:p>
      </dgm:t>
    </dgm:pt>
    <dgm:pt modelId="{4E417A5A-7149-4AA0-9374-4B3779006D43}" type="pres">
      <dgm:prSet presAssocID="{D6E68512-14C8-4E4C-AB06-E1ED371129A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D14A538-AC14-4F90-90B6-FEA71ED9D85B}" type="pres">
      <dgm:prSet presAssocID="{DFEBB854-AB04-421E-86DD-521C945A58E9}" presName="vertOne" presStyleCnt="0"/>
      <dgm:spPr/>
    </dgm:pt>
    <dgm:pt modelId="{0AF49F9E-C171-4CA0-BEFB-965F38BD19B5}" type="pres">
      <dgm:prSet presAssocID="{DFEBB854-AB04-421E-86DD-521C945A58E9}" presName="txOne" presStyleLbl="node0" presStyleIdx="0" presStyleCnt="1" custScaleY="52145">
        <dgm:presLayoutVars>
          <dgm:chPref val="3"/>
        </dgm:presLayoutVars>
      </dgm:prSet>
      <dgm:spPr/>
    </dgm:pt>
    <dgm:pt modelId="{FAA87ADF-3146-456A-BA19-A612B0338585}" type="pres">
      <dgm:prSet presAssocID="{DFEBB854-AB04-421E-86DD-521C945A58E9}" presName="parTransOne" presStyleCnt="0"/>
      <dgm:spPr/>
    </dgm:pt>
    <dgm:pt modelId="{5E29EA87-54E1-4E9B-8A2E-7EBD62D3BC10}" type="pres">
      <dgm:prSet presAssocID="{DFEBB854-AB04-421E-86DD-521C945A58E9}" presName="horzOne" presStyleCnt="0"/>
      <dgm:spPr/>
    </dgm:pt>
    <dgm:pt modelId="{8BB87B01-0835-4F81-9B58-2D646FB71700}" type="pres">
      <dgm:prSet presAssocID="{D15FE36D-5B44-40C7-B599-DCEF07460206}" presName="vertTwo" presStyleCnt="0"/>
      <dgm:spPr/>
    </dgm:pt>
    <dgm:pt modelId="{EEE8FCB7-7AB7-4F26-B794-60CAB74A292C}" type="pres">
      <dgm:prSet presAssocID="{D15FE36D-5B44-40C7-B599-DCEF07460206}" presName="txTwo" presStyleLbl="node2" presStyleIdx="0" presStyleCnt="2">
        <dgm:presLayoutVars>
          <dgm:chPref val="3"/>
        </dgm:presLayoutVars>
      </dgm:prSet>
      <dgm:spPr/>
    </dgm:pt>
    <dgm:pt modelId="{8B193E13-E1FB-41D1-88A1-09BAF1023E14}" type="pres">
      <dgm:prSet presAssocID="{D15FE36D-5B44-40C7-B599-DCEF07460206}" presName="horzTwo" presStyleCnt="0"/>
      <dgm:spPr/>
    </dgm:pt>
    <dgm:pt modelId="{782BB0E0-A6FF-4FE4-9E99-3300211AB1B7}" type="pres">
      <dgm:prSet presAssocID="{08CEB20E-039C-4E1B-8EBC-E4336FC56079}" presName="sibSpaceTwo" presStyleCnt="0"/>
      <dgm:spPr/>
    </dgm:pt>
    <dgm:pt modelId="{C9E832D3-8864-4DC2-B1C0-586D2DDC7EF1}" type="pres">
      <dgm:prSet presAssocID="{96507044-58E7-4D8E-AC14-E3E34E292C52}" presName="vertTwo" presStyleCnt="0"/>
      <dgm:spPr/>
    </dgm:pt>
    <dgm:pt modelId="{CB91912E-CFAC-443C-A163-148A1841FD4C}" type="pres">
      <dgm:prSet presAssocID="{96507044-58E7-4D8E-AC14-E3E34E292C52}" presName="txTwo" presStyleLbl="node2" presStyleIdx="1" presStyleCnt="2" custScaleX="113369">
        <dgm:presLayoutVars>
          <dgm:chPref val="3"/>
        </dgm:presLayoutVars>
      </dgm:prSet>
      <dgm:spPr/>
    </dgm:pt>
    <dgm:pt modelId="{65B15B88-2385-4DAF-933E-3BE4A0976E78}" type="pres">
      <dgm:prSet presAssocID="{96507044-58E7-4D8E-AC14-E3E34E292C52}" presName="horzTwo" presStyleCnt="0"/>
      <dgm:spPr/>
    </dgm:pt>
  </dgm:ptLst>
  <dgm:cxnLst>
    <dgm:cxn modelId="{331E9D62-E83E-46B6-9894-1C520B9F2C54}" type="presOf" srcId="{DFEBB854-AB04-421E-86DD-521C945A58E9}" destId="{0AF49F9E-C171-4CA0-BEFB-965F38BD19B5}" srcOrd="0" destOrd="0" presId="urn:microsoft.com/office/officeart/2005/8/layout/hierarchy4"/>
    <dgm:cxn modelId="{D6770C6C-E527-46D2-B64A-64A8ADE82BCD}" srcId="{DFEBB854-AB04-421E-86DD-521C945A58E9}" destId="{96507044-58E7-4D8E-AC14-E3E34E292C52}" srcOrd="1" destOrd="0" parTransId="{010EB97C-BA8D-464E-920A-F7522B376E49}" sibTransId="{846A1F0E-37C4-4B65-AB69-8AFFF3787EDC}"/>
    <dgm:cxn modelId="{F13F52A6-4CE9-49AC-AE00-D9B706A83A6E}" srcId="{D6E68512-14C8-4E4C-AB06-E1ED371129A6}" destId="{DFEBB854-AB04-421E-86DD-521C945A58E9}" srcOrd="0" destOrd="0" parTransId="{423DCBD5-8CC4-4E46-AEBC-4E73D24EEE17}" sibTransId="{D00397D7-D835-4DC0-8C5B-86B733877FF9}"/>
    <dgm:cxn modelId="{063809BE-2EFD-42A9-A7C9-FACE09157DC8}" type="presOf" srcId="{D15FE36D-5B44-40C7-B599-DCEF07460206}" destId="{EEE8FCB7-7AB7-4F26-B794-60CAB74A292C}" srcOrd="0" destOrd="0" presId="urn:microsoft.com/office/officeart/2005/8/layout/hierarchy4"/>
    <dgm:cxn modelId="{552F5FC8-0300-4671-976C-25EC45833CFD}" srcId="{DFEBB854-AB04-421E-86DD-521C945A58E9}" destId="{D15FE36D-5B44-40C7-B599-DCEF07460206}" srcOrd="0" destOrd="0" parTransId="{F2BC5F68-7232-4129-B53E-CCA1344114BA}" sibTransId="{08CEB20E-039C-4E1B-8EBC-E4336FC56079}"/>
    <dgm:cxn modelId="{617478E8-13FE-449C-8777-EDACB0B05C08}" type="presOf" srcId="{96507044-58E7-4D8E-AC14-E3E34E292C52}" destId="{CB91912E-CFAC-443C-A163-148A1841FD4C}" srcOrd="0" destOrd="0" presId="urn:microsoft.com/office/officeart/2005/8/layout/hierarchy4"/>
    <dgm:cxn modelId="{FAD86BEF-CAD0-47C8-9919-E2FC0816EF57}" type="presOf" srcId="{D6E68512-14C8-4E4C-AB06-E1ED371129A6}" destId="{4E417A5A-7149-4AA0-9374-4B3779006D43}" srcOrd="0" destOrd="0" presId="urn:microsoft.com/office/officeart/2005/8/layout/hierarchy4"/>
    <dgm:cxn modelId="{5BA80E12-85D9-4E00-A705-9B58AFAF2EA5}" type="presParOf" srcId="{4E417A5A-7149-4AA0-9374-4B3779006D43}" destId="{ED14A538-AC14-4F90-90B6-FEA71ED9D85B}" srcOrd="0" destOrd="0" presId="urn:microsoft.com/office/officeart/2005/8/layout/hierarchy4"/>
    <dgm:cxn modelId="{D9BFCD58-B11D-4534-A936-D81C793872FB}" type="presParOf" srcId="{ED14A538-AC14-4F90-90B6-FEA71ED9D85B}" destId="{0AF49F9E-C171-4CA0-BEFB-965F38BD19B5}" srcOrd="0" destOrd="0" presId="urn:microsoft.com/office/officeart/2005/8/layout/hierarchy4"/>
    <dgm:cxn modelId="{28A08D1B-8070-4FFE-95C1-7786C531F3E7}" type="presParOf" srcId="{ED14A538-AC14-4F90-90B6-FEA71ED9D85B}" destId="{FAA87ADF-3146-456A-BA19-A612B0338585}" srcOrd="1" destOrd="0" presId="urn:microsoft.com/office/officeart/2005/8/layout/hierarchy4"/>
    <dgm:cxn modelId="{0624BD9A-6766-4606-A289-E441845E607E}" type="presParOf" srcId="{ED14A538-AC14-4F90-90B6-FEA71ED9D85B}" destId="{5E29EA87-54E1-4E9B-8A2E-7EBD62D3BC10}" srcOrd="2" destOrd="0" presId="urn:microsoft.com/office/officeart/2005/8/layout/hierarchy4"/>
    <dgm:cxn modelId="{ADDA6920-5D77-48A8-B316-D48CD12EFBB8}" type="presParOf" srcId="{5E29EA87-54E1-4E9B-8A2E-7EBD62D3BC10}" destId="{8BB87B01-0835-4F81-9B58-2D646FB71700}" srcOrd="0" destOrd="0" presId="urn:microsoft.com/office/officeart/2005/8/layout/hierarchy4"/>
    <dgm:cxn modelId="{37997F1D-F478-4091-932C-716DDE4AE48E}" type="presParOf" srcId="{8BB87B01-0835-4F81-9B58-2D646FB71700}" destId="{EEE8FCB7-7AB7-4F26-B794-60CAB74A292C}" srcOrd="0" destOrd="0" presId="urn:microsoft.com/office/officeart/2005/8/layout/hierarchy4"/>
    <dgm:cxn modelId="{C1BC4D97-F253-45AB-8A85-CEA599F39E40}" type="presParOf" srcId="{8BB87B01-0835-4F81-9B58-2D646FB71700}" destId="{8B193E13-E1FB-41D1-88A1-09BAF1023E14}" srcOrd="1" destOrd="0" presId="urn:microsoft.com/office/officeart/2005/8/layout/hierarchy4"/>
    <dgm:cxn modelId="{65FC6888-BC03-40D8-BEF1-9ECA9A932294}" type="presParOf" srcId="{5E29EA87-54E1-4E9B-8A2E-7EBD62D3BC10}" destId="{782BB0E0-A6FF-4FE4-9E99-3300211AB1B7}" srcOrd="1" destOrd="0" presId="urn:microsoft.com/office/officeart/2005/8/layout/hierarchy4"/>
    <dgm:cxn modelId="{3F30FC69-DE2C-478C-8476-6E28AFF0CFCC}" type="presParOf" srcId="{5E29EA87-54E1-4E9B-8A2E-7EBD62D3BC10}" destId="{C9E832D3-8864-4DC2-B1C0-586D2DDC7EF1}" srcOrd="2" destOrd="0" presId="urn:microsoft.com/office/officeart/2005/8/layout/hierarchy4"/>
    <dgm:cxn modelId="{07181072-4E6A-4649-9ECB-BB159DCD3964}" type="presParOf" srcId="{C9E832D3-8864-4DC2-B1C0-586D2DDC7EF1}" destId="{CB91912E-CFAC-443C-A163-148A1841FD4C}" srcOrd="0" destOrd="0" presId="urn:microsoft.com/office/officeart/2005/8/layout/hierarchy4"/>
    <dgm:cxn modelId="{3C8D7A51-4D79-4370-8CC5-8165A0E6AC3E}" type="presParOf" srcId="{C9E832D3-8864-4DC2-B1C0-586D2DDC7EF1}" destId="{65B15B88-2385-4DAF-933E-3BE4A0976E78}" srcOrd="1" destOrd="0" presId="urn:microsoft.com/office/officeart/2005/8/layout/hierarchy4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49F9E-C171-4CA0-BEFB-965F38BD19B5}">
      <dsp:nvSpPr>
        <dsp:cNvPr id="0" name=""/>
        <dsp:cNvSpPr/>
      </dsp:nvSpPr>
      <dsp:spPr>
        <a:xfrm>
          <a:off x="2127" y="3514"/>
          <a:ext cx="8123744" cy="1757699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tr-TR" altLang="ar-SY" sz="2800" kern="1200" dirty="0">
              <a:solidFill>
                <a:schemeClr val="tx1"/>
              </a:solidFill>
            </a:rPr>
            <a:t>Karıştırıcılar sıvı üründe oluşturdukları </a:t>
          </a:r>
          <a:r>
            <a:rPr lang="tr-TR" altLang="ar-SY" sz="2800" kern="1200" dirty="0">
              <a:solidFill>
                <a:srgbClr val="FFFF00"/>
              </a:solidFill>
            </a:rPr>
            <a:t>akıma göre </a:t>
          </a:r>
          <a:r>
            <a:rPr lang="tr-TR" altLang="ar-SY" sz="2800" kern="1200" dirty="0">
              <a:solidFill>
                <a:schemeClr val="tx1"/>
              </a:solidFill>
            </a:rPr>
            <a:t>ikiye ayrılırlar. </a:t>
          </a:r>
          <a:endParaRPr lang="tr-TR" sz="2800" kern="1200" dirty="0"/>
        </a:p>
      </dsp:txBody>
      <dsp:txXfrm>
        <a:off x="53608" y="54995"/>
        <a:ext cx="8020782" cy="1654737"/>
      </dsp:txXfrm>
    </dsp:sp>
    <dsp:sp modelId="{EEE8FCB7-7AB7-4F26-B794-60CAB74A292C}">
      <dsp:nvSpPr>
        <dsp:cNvPr id="0" name=""/>
        <dsp:cNvSpPr/>
      </dsp:nvSpPr>
      <dsp:spPr>
        <a:xfrm>
          <a:off x="2127" y="2044360"/>
          <a:ext cx="3663156" cy="3370791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tr-TR" altLang="ar-SY" sz="2800" kern="1200" dirty="0">
              <a:solidFill>
                <a:schemeClr val="tx1"/>
              </a:solidFill>
            </a:rPr>
            <a:t>Karıştırıcı </a:t>
          </a:r>
          <a:r>
            <a:rPr lang="tr-TR" altLang="ar-SY" sz="2800" kern="1200" dirty="0">
              <a:solidFill>
                <a:srgbClr val="FF0000"/>
              </a:solidFill>
            </a:rPr>
            <a:t>şaftına paralel (</a:t>
          </a:r>
          <a:r>
            <a:rPr lang="tr-TR" altLang="ar-SY" sz="2800" kern="1200" dirty="0">
              <a:solidFill>
                <a:schemeClr val="tx1"/>
              </a:solidFill>
            </a:rPr>
            <a:t>akım oluşturanlara </a:t>
          </a:r>
          <a:r>
            <a:rPr lang="tr-TR" altLang="ar-SY" sz="2800" kern="1200" dirty="0"/>
            <a:t>“</a:t>
          </a:r>
          <a:r>
            <a:rPr lang="tr-TR" altLang="ar-SY" sz="2800" b="1" i="1" kern="1200" dirty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üst akım karıştırıcılar</a:t>
          </a:r>
          <a:r>
            <a:rPr lang="tr-TR" altLang="ar-SY" sz="2800" kern="1200" dirty="0"/>
            <a:t>”, </a:t>
          </a:r>
          <a:endParaRPr lang="tr-TR" sz="2800" kern="1200" dirty="0"/>
        </a:p>
      </dsp:txBody>
      <dsp:txXfrm>
        <a:off x="100854" y="2143087"/>
        <a:ext cx="3465702" cy="3173337"/>
      </dsp:txXfrm>
    </dsp:sp>
    <dsp:sp modelId="{CB91912E-CFAC-443C-A163-148A1841FD4C}">
      <dsp:nvSpPr>
        <dsp:cNvPr id="0" name=""/>
        <dsp:cNvSpPr/>
      </dsp:nvSpPr>
      <dsp:spPr>
        <a:xfrm>
          <a:off x="3972988" y="2044360"/>
          <a:ext cx="4152883" cy="337079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tr-TR" altLang="ar-SY" sz="2800" kern="1200" dirty="0">
              <a:solidFill>
                <a:schemeClr val="tx1"/>
              </a:solidFill>
            </a:rPr>
            <a:t>karıştırıcı</a:t>
          </a:r>
          <a:r>
            <a:rPr lang="tr-TR" altLang="ar-SY" sz="2800" kern="1200" dirty="0"/>
            <a:t> </a:t>
          </a:r>
          <a:r>
            <a:rPr lang="tr-TR" altLang="ar-SY" sz="2800" kern="1200" dirty="0">
              <a:solidFill>
                <a:srgbClr val="FF0000"/>
              </a:solidFill>
            </a:rPr>
            <a:t>şaftına </a:t>
          </a:r>
          <a:r>
            <a:rPr lang="tr-TR" altLang="ar-SY" sz="2800" kern="1200" dirty="0" err="1">
              <a:solidFill>
                <a:srgbClr val="FF0000"/>
              </a:solidFill>
            </a:rPr>
            <a:t>teğetsel</a:t>
          </a:r>
          <a:r>
            <a:rPr lang="tr-TR" altLang="ar-SY" sz="2800" kern="1200" dirty="0">
              <a:solidFill>
                <a:srgbClr val="FF0000"/>
              </a:solidFill>
            </a:rPr>
            <a:t> </a:t>
          </a:r>
          <a:r>
            <a:rPr lang="tr-TR" altLang="ar-SY" sz="2800" kern="1200" dirty="0">
              <a:solidFill>
                <a:schemeClr val="tx1"/>
              </a:solidFill>
            </a:rPr>
            <a:t>ya da </a:t>
          </a:r>
          <a:r>
            <a:rPr lang="tr-TR" altLang="ar-SY" sz="2800" kern="1200" dirty="0">
              <a:solidFill>
                <a:srgbClr val="FFFF00"/>
              </a:solidFill>
            </a:rPr>
            <a:t>yarıçap </a:t>
          </a:r>
          <a:r>
            <a:rPr lang="tr-TR" altLang="ar-SY" sz="2800" kern="1200" dirty="0">
              <a:solidFill>
                <a:schemeClr val="tx1"/>
              </a:solidFill>
            </a:rPr>
            <a:t>yönünde sıvı akımı oluşturanlara ise </a:t>
          </a:r>
          <a:r>
            <a:rPr lang="tr-TR" altLang="ar-SY" sz="2800" kern="1200" dirty="0"/>
            <a:t>“</a:t>
          </a:r>
          <a:r>
            <a:rPr lang="tr-TR" altLang="ar-SY" sz="2800" b="1" i="1" kern="1200" dirty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merkezkaç akım karıştırıcılar</a:t>
          </a:r>
          <a:r>
            <a:rPr lang="tr-TR" altLang="ar-SY" sz="2800" kern="1200" dirty="0"/>
            <a:t>” </a:t>
          </a:r>
          <a:r>
            <a:rPr lang="tr-TR" altLang="ar-SY" sz="2800" kern="1200" dirty="0">
              <a:solidFill>
                <a:schemeClr val="tx1"/>
              </a:solidFill>
            </a:rPr>
            <a:t>denir. </a:t>
          </a:r>
          <a:endParaRPr lang="tr-TR" sz="2800" kern="1200" dirty="0"/>
        </a:p>
      </dsp:txBody>
      <dsp:txXfrm>
        <a:off x="4071715" y="2143087"/>
        <a:ext cx="3955429" cy="31733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3577B-6902-467D-A26C-08A0DD5E4E03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1EA0F-A667-4B49-8422-0062BC55E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Agitation: induced motion of a material</a:t>
            </a:r>
          </a:p>
          <a:p>
            <a:r>
              <a:rPr lang="en-US" dirty="0"/>
              <a:t>Mixing: random distribution of two initially separate phases</a:t>
            </a:r>
          </a:p>
          <a:p>
            <a:r>
              <a:rPr lang="en-US" dirty="0"/>
              <a:t>A single homogeneous material such as water in a tank can be agitated but not mixed until another material is added to tank</a:t>
            </a:r>
          </a:p>
          <a:p>
            <a:r>
              <a:rPr lang="en-US" dirty="0"/>
              <a:t>Agitation And Mixing PowerPoint Presentation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392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061006"/>
            <a:ext cx="10515600" cy="2387600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2" y="5110609"/>
            <a:ext cx="6705599" cy="1137793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2800">
                <a:solidFill>
                  <a:srgbClr val="D2472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4866468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9692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15419" y="365125"/>
            <a:ext cx="1819564" cy="5811838"/>
          </a:xfrm>
        </p:spPr>
        <p:txBody>
          <a:bodyPr vert="eaVert"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095346" y="0"/>
            <a:ext cx="2096655" cy="6858000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02266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208868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4167753" cy="435133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Aft>
                <a:spcPts val="1200"/>
              </a:spcAft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>
              <a:lnSpc>
                <a:spcPct val="150000"/>
              </a:lnSpc>
              <a:spcAft>
                <a:spcPts val="1200"/>
              </a:spcAft>
              <a:defRPr sz="1400">
                <a:solidFill>
                  <a:schemeClr val="bg1">
                    <a:lumMod val="50000"/>
                  </a:schemeClr>
                </a:solidFill>
              </a:defRPr>
            </a:lvl2pPr>
            <a:lvl3pPr>
              <a:lnSpc>
                <a:spcPct val="150000"/>
              </a:lnSpc>
              <a:spcAft>
                <a:spcPts val="1200"/>
              </a:spcAft>
              <a:defRPr sz="1200">
                <a:solidFill>
                  <a:schemeClr val="bg1">
                    <a:lumMod val="50000"/>
                  </a:schemeClr>
                </a:solidFill>
              </a:defRPr>
            </a:lvl3pPr>
            <a:lvl4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4pPr>
            <a:lvl5pPr>
              <a:lnSpc>
                <a:spcPct val="150000"/>
              </a:lnSpc>
              <a:spcAft>
                <a:spcPts val="1200"/>
              </a:spcAft>
              <a:defRPr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2402238"/>
            <a:ext cx="4508715" cy="2187227"/>
          </a:xfrm>
        </p:spPr>
        <p:txBody>
          <a:bodyPr anchor="ctr">
            <a:noAutofit/>
          </a:bodyPr>
          <a:lstStyle>
            <a:lvl1pPr algn="l">
              <a:defRPr sz="4800">
                <a:solidFill>
                  <a:srgbClr val="D247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308" y="2402237"/>
            <a:ext cx="5269424" cy="2187226"/>
          </a:xfrm>
        </p:spPr>
        <p:txBody>
          <a:bodyPr anchor="ctr">
            <a:normAutofit/>
          </a:bodyPr>
          <a:lstStyle>
            <a:lvl1pPr marL="0" indent="0">
              <a:lnSpc>
                <a:spcPct val="150000"/>
              </a:lnSpc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5656882" y="1709738"/>
            <a:ext cx="6535119" cy="357518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3282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737851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489075"/>
            <a:ext cx="5156200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1851" y="2193927"/>
            <a:ext cx="5156200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664" y="1489075"/>
            <a:ext cx="5157787" cy="6413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664" y="2193927"/>
            <a:ext cx="5157787" cy="397827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0602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744200" cy="1228436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1332854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0081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3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600" smtClean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lang="en-US" sz="1400" smtClean="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lang="en-US" sz="1200" smtClean="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lang="en-US" sz="1100" smtClean="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lang="en-US" sz="1100"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Click to edit Master text styles</a:t>
            </a:r>
          </a:p>
          <a:p>
            <a:pPr marL="0" lvl="1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9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95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t>22-03-2026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tr-TR" dirty="0"/>
              <a:t>Temel İşlemler I		</a:t>
            </a:r>
            <a:r>
              <a:rPr lang="tr-TR" b="1" dirty="0">
                <a:solidFill>
                  <a:srgbClr val="00B0F0"/>
                </a:solidFill>
              </a:rPr>
              <a:t>2018-2019 </a:t>
            </a:r>
            <a:r>
              <a:rPr lang="tr-TR" dirty="0">
                <a:solidFill>
                  <a:srgbClr val="FFFF00"/>
                </a:solidFill>
              </a:rPr>
              <a:t>Karıştırma 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871458"/>
            <a:ext cx="6705599" cy="1137793"/>
          </a:xfrm>
        </p:spPr>
        <p:txBody>
          <a:bodyPr>
            <a:noAutofit/>
          </a:bodyPr>
          <a:lstStyle/>
          <a:p>
            <a:pPr rtl="0"/>
            <a:r>
              <a:rPr lang="tr-TR" sz="2400" dirty="0">
                <a:solidFill>
                  <a:srgbClr val="0070C0"/>
                </a:solidFill>
              </a:rPr>
              <a:t>Mühendislik Mimarlık Fakültesi </a:t>
            </a:r>
          </a:p>
          <a:p>
            <a:pPr rtl="0"/>
            <a:r>
              <a:rPr lang="tr-TR" sz="2400" dirty="0"/>
              <a:t>Gıda Mühendisliği Bölümü</a:t>
            </a:r>
          </a:p>
          <a:p>
            <a:pPr rtl="0"/>
            <a:r>
              <a:rPr lang="tr-TR" sz="2400" b="1" dirty="0">
                <a:solidFill>
                  <a:schemeClr val="tx1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72" y="41132"/>
            <a:ext cx="2143125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048" y="189213"/>
            <a:ext cx="2001723" cy="266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Karıştırma Yöntemleri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4876197"/>
          </a:xfrm>
        </p:spPr>
        <p:txBody>
          <a:bodyPr>
            <a:normAutofit/>
          </a:bodyPr>
          <a:lstStyle/>
          <a:p>
            <a:pPr algn="ctr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2800" b="1" dirty="0">
                <a:solidFill>
                  <a:srgbClr val="FF0000"/>
                </a:solidFill>
              </a:rPr>
              <a:t>Sıvı-Sıvı </a:t>
            </a:r>
            <a:endParaRPr lang="en-US" sz="2800" b="1" dirty="0">
              <a:solidFill>
                <a:srgbClr val="FF0000"/>
              </a:solidFill>
            </a:endParaRP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amaçla kullanılan cihazlar </a:t>
            </a:r>
            <a:r>
              <a:rPr lang="tr-TR" sz="2800" dirty="0">
                <a:solidFill>
                  <a:srgbClr val="FF0000"/>
                </a:solidFill>
              </a:rPr>
              <a:t>çarkları</a:t>
            </a:r>
            <a:r>
              <a:rPr lang="tr-TR" sz="2800" dirty="0">
                <a:solidFill>
                  <a:schemeClr val="tx1"/>
                </a:solidFill>
              </a:rPr>
              <a:t>, deniz taşıtlarına ait </a:t>
            </a:r>
            <a:r>
              <a:rPr lang="tr-TR" sz="2800" dirty="0">
                <a:solidFill>
                  <a:srgbClr val="FF0000"/>
                </a:solidFill>
              </a:rPr>
              <a:t>pervaneleri</a:t>
            </a:r>
            <a:r>
              <a:rPr lang="tr-TR" sz="2800" dirty="0">
                <a:solidFill>
                  <a:schemeClr val="tx1"/>
                </a:solidFill>
              </a:rPr>
              <a:t> ve </a:t>
            </a:r>
            <a:r>
              <a:rPr lang="tr-TR" sz="2800" dirty="0">
                <a:solidFill>
                  <a:srgbClr val="FF0000"/>
                </a:solidFill>
              </a:rPr>
              <a:t>türbinler</a:t>
            </a:r>
            <a:r>
              <a:rPr lang="tr-TR" sz="2800" dirty="0">
                <a:solidFill>
                  <a:schemeClr val="tx1"/>
                </a:solidFill>
              </a:rPr>
              <a:t>i kapsayacak şekilde standardize edilebilir.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Basit </a:t>
            </a:r>
            <a:r>
              <a:rPr lang="tr-TR" sz="2800" dirty="0">
                <a:solidFill>
                  <a:srgbClr val="FF0000"/>
                </a:solidFill>
              </a:rPr>
              <a:t>çarklar </a:t>
            </a:r>
            <a:r>
              <a:rPr lang="tr-TR" sz="2800" dirty="0">
                <a:solidFill>
                  <a:schemeClr val="tx1"/>
                </a:solidFill>
              </a:rPr>
              <a:t>genel olarak </a:t>
            </a:r>
            <a:r>
              <a:rPr lang="tr-TR" sz="2800" dirty="0">
                <a:solidFill>
                  <a:srgbClr val="0070C0"/>
                </a:solidFill>
              </a:rPr>
              <a:t>az ve basit </a:t>
            </a:r>
            <a:r>
              <a:rPr lang="tr-TR" sz="2800" dirty="0">
                <a:solidFill>
                  <a:schemeClr val="tx1"/>
                </a:solidFill>
              </a:rPr>
              <a:t>olan işler için kullanılır.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Pervaneler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rgbClr val="018323"/>
                </a:solidFill>
              </a:rPr>
              <a:t>karıştırma</a:t>
            </a:r>
            <a:r>
              <a:rPr lang="tr-TR" sz="2800" dirty="0">
                <a:solidFill>
                  <a:schemeClr val="tx1"/>
                </a:solidFill>
              </a:rPr>
              <a:t> için daha çok kullanılır. </a:t>
            </a:r>
            <a:endParaRPr lang="en-US" sz="28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193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Karıştırma Yöntemleri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130014"/>
          </a:xfrm>
        </p:spPr>
        <p:txBody>
          <a:bodyPr>
            <a:normAutofit/>
          </a:bodyPr>
          <a:lstStyle/>
          <a:p>
            <a:pPr algn="ctr" rtl="0">
              <a:spcBef>
                <a:spcPts val="600"/>
              </a:spcBef>
              <a:spcAft>
                <a:spcPts val="0"/>
              </a:spcAft>
            </a:pPr>
            <a:r>
              <a:rPr lang="tr-TR" sz="2800" b="1" dirty="0">
                <a:solidFill>
                  <a:srgbClr val="FF0000"/>
                </a:solidFill>
              </a:rPr>
              <a:t>Sıvı-Katı </a:t>
            </a:r>
            <a:endParaRPr lang="en-US" sz="2800" b="1" dirty="0">
              <a:solidFill>
                <a:srgbClr val="FF0000"/>
              </a:solidFill>
            </a:endParaRP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Katının küçük </a:t>
            </a:r>
            <a:r>
              <a:rPr lang="tr-TR" sz="2800" dirty="0">
                <a:solidFill>
                  <a:schemeClr val="tx1"/>
                </a:solidFill>
              </a:rPr>
              <a:t>tanecikli, sıvı </a:t>
            </a:r>
            <a:r>
              <a:rPr lang="tr-TR" sz="2800" dirty="0">
                <a:solidFill>
                  <a:srgbClr val="0070C0"/>
                </a:solidFill>
              </a:rPr>
              <a:t>viskozitesinin düşük </a:t>
            </a:r>
            <a:r>
              <a:rPr lang="tr-TR" sz="2800" dirty="0">
                <a:solidFill>
                  <a:schemeClr val="tx1"/>
                </a:solidFill>
              </a:rPr>
              <a:t>ve sıvının birim hacmindeki </a:t>
            </a:r>
            <a:r>
              <a:rPr lang="tr-TR" sz="2800" dirty="0">
                <a:solidFill>
                  <a:srgbClr val="7030A0"/>
                </a:solidFill>
              </a:rPr>
              <a:t>katı miktarının az </a:t>
            </a:r>
            <a:r>
              <a:rPr lang="tr-TR" sz="2800" dirty="0">
                <a:solidFill>
                  <a:schemeClr val="tx1"/>
                </a:solidFill>
              </a:rPr>
              <a:t>olduğu durumlarda </a:t>
            </a:r>
            <a:r>
              <a:rPr lang="tr-TR" sz="2800" dirty="0">
                <a:solidFill>
                  <a:srgbClr val="0070C0"/>
                </a:solidFill>
              </a:rPr>
              <a:t>düz kanatlı türbin </a:t>
            </a:r>
            <a:r>
              <a:rPr lang="tr-TR" sz="2800" dirty="0">
                <a:solidFill>
                  <a:schemeClr val="tx1"/>
                </a:solidFill>
              </a:rPr>
              <a:t>kullanılabilir. 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Böylelikle </a:t>
            </a:r>
            <a:r>
              <a:rPr lang="tr-TR" sz="2800" dirty="0">
                <a:solidFill>
                  <a:srgbClr val="FF0000"/>
                </a:solidFill>
              </a:rPr>
              <a:t>süspansiyon </a:t>
            </a:r>
            <a:r>
              <a:rPr lang="tr-TR" sz="2800" dirty="0">
                <a:solidFill>
                  <a:schemeClr val="tx1"/>
                </a:solidFill>
              </a:rPr>
              <a:t>hâlinde bir karışım elde etmek mümkündür. </a:t>
            </a:r>
          </a:p>
          <a:p>
            <a:pPr algn="l" rtl="0"/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532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Karıştırma Yöntemleri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130014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şartlardan herhangi biri olmadığı takdirde işlem </a:t>
            </a:r>
            <a:r>
              <a:rPr lang="tr-TR" sz="2800" dirty="0">
                <a:solidFill>
                  <a:srgbClr val="FF0000"/>
                </a:solidFill>
              </a:rPr>
              <a:t>yoğurma </a:t>
            </a:r>
            <a:r>
              <a:rPr lang="tr-TR" sz="2800" dirty="0">
                <a:solidFill>
                  <a:schemeClr val="tx1"/>
                </a:solidFill>
              </a:rPr>
              <a:t>veya bir katının bir başka katı ile karıştırılması şeklinde gerçekleştirilir.</a:t>
            </a:r>
            <a:endParaRPr lang="en-US" sz="2800" dirty="0">
              <a:solidFill>
                <a:schemeClr val="tx1"/>
              </a:solidFill>
            </a:endParaRPr>
          </a:p>
          <a:p>
            <a:pPr algn="l" rtl="0"/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Related image">
            <a:extLst>
              <a:ext uri="{FF2B5EF4-FFF2-40B4-BE49-F238E27FC236}">
                <a16:creationId xmlns:a16="http://schemas.microsoft.com/office/drawing/2014/main" id="{6B3B696B-769D-4B04-98FF-EEFADA6A84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14"/>
          <a:stretch/>
        </p:blipFill>
        <p:spPr bwMode="auto">
          <a:xfrm>
            <a:off x="5027483" y="2683239"/>
            <a:ext cx="3498212" cy="374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434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Karıştırma Yöntemleri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7459"/>
          </a:xfrm>
        </p:spPr>
        <p:txBody>
          <a:bodyPr>
            <a:normAutofit/>
          </a:bodyPr>
          <a:lstStyle/>
          <a:p>
            <a:pPr algn="ctr" rtl="0">
              <a:spcBef>
                <a:spcPts val="600"/>
              </a:spcBef>
              <a:spcAft>
                <a:spcPts val="0"/>
              </a:spcAft>
            </a:pPr>
            <a:r>
              <a:rPr lang="tr-TR" sz="2800" b="1" dirty="0">
                <a:solidFill>
                  <a:srgbClr val="FF0000"/>
                </a:solidFill>
              </a:rPr>
              <a:t>Sıvı-Gaz 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Tamamıyla bu yönde olmamakla beraber </a:t>
            </a:r>
            <a:r>
              <a:rPr lang="tr-TR" sz="2800" dirty="0">
                <a:solidFill>
                  <a:srgbClr val="FF0000"/>
                </a:solidFill>
              </a:rPr>
              <a:t>eski bir metot </a:t>
            </a:r>
            <a:r>
              <a:rPr lang="tr-TR" sz="2800" dirty="0">
                <a:solidFill>
                  <a:schemeClr val="tx1"/>
                </a:solidFill>
              </a:rPr>
              <a:t>da şu şekildedir: </a:t>
            </a:r>
          </a:p>
          <a:p>
            <a:pPr lvl="1" algn="l" rtl="0">
              <a:spcBef>
                <a:spcPts val="60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1"/>
                </a:solidFill>
              </a:rPr>
              <a:t>Bir tank içindeki sıvıya </a:t>
            </a:r>
            <a:r>
              <a:rPr lang="tr-TR" sz="2800" dirty="0">
                <a:solidFill>
                  <a:srgbClr val="FF0000"/>
                </a:solidFill>
              </a:rPr>
              <a:t>delikli bir boru </a:t>
            </a:r>
            <a:r>
              <a:rPr lang="tr-TR" sz="2800" dirty="0">
                <a:solidFill>
                  <a:schemeClr val="tx1"/>
                </a:solidFill>
              </a:rPr>
              <a:t>içinden gaz gönderilmesi. </a:t>
            </a:r>
          </a:p>
          <a:p>
            <a:pPr lvl="1" algn="l" rtl="0">
              <a:spcBef>
                <a:spcPts val="60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1"/>
                </a:solidFill>
              </a:rPr>
              <a:t>Bu metot homojen bir karışım elde etmek için </a:t>
            </a:r>
            <a:r>
              <a:rPr lang="tr-TR" sz="2800" dirty="0">
                <a:solidFill>
                  <a:srgbClr val="FF0000"/>
                </a:solidFill>
              </a:rPr>
              <a:t>yetersizdir. </a:t>
            </a:r>
          </a:p>
        </p:txBody>
      </p:sp>
    </p:spTree>
    <p:extLst>
      <p:ext uri="{BB962C8B-B14F-4D97-AF65-F5344CB8AC3E}">
        <p14:creationId xmlns:p14="http://schemas.microsoft.com/office/powerpoint/2010/main" val="12251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Karıştırma Yöntemleri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7459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Gazın bir </a:t>
            </a:r>
            <a:r>
              <a:rPr lang="tr-TR" sz="2800" dirty="0">
                <a:solidFill>
                  <a:srgbClr val="FF0000"/>
                </a:solidFill>
              </a:rPr>
              <a:t>pervane altına </a:t>
            </a:r>
            <a:r>
              <a:rPr lang="tr-TR" sz="2800" dirty="0">
                <a:solidFill>
                  <a:schemeClr val="tx1"/>
                </a:solidFill>
              </a:rPr>
              <a:t>gönderilmesi </a:t>
            </a:r>
            <a:r>
              <a:rPr lang="tr-TR" sz="2800" dirty="0">
                <a:solidFill>
                  <a:srgbClr val="FF0000"/>
                </a:solidFill>
              </a:rPr>
              <a:t>fayda sağlamaz. </a:t>
            </a:r>
          </a:p>
          <a:p>
            <a:pPr lvl="1" algn="l" rtl="0">
              <a:spcBef>
                <a:spcPts val="60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1"/>
                </a:solidFill>
              </a:rPr>
              <a:t>Çünkü </a:t>
            </a:r>
            <a:r>
              <a:rPr lang="tr-TR" sz="2800" dirty="0">
                <a:solidFill>
                  <a:srgbClr val="00B050"/>
                </a:solidFill>
              </a:rPr>
              <a:t>pervaneden</a:t>
            </a:r>
            <a:r>
              <a:rPr lang="tr-TR" sz="2800" dirty="0">
                <a:solidFill>
                  <a:schemeClr val="tx1"/>
                </a:solidFill>
              </a:rPr>
              <a:t> doğan </a:t>
            </a:r>
            <a:r>
              <a:rPr lang="tr-TR" sz="2800" dirty="0">
                <a:solidFill>
                  <a:srgbClr val="0070C0"/>
                </a:solidFill>
              </a:rPr>
              <a:t>akım </a:t>
            </a:r>
            <a:r>
              <a:rPr lang="tr-TR" sz="2800" dirty="0" err="1">
                <a:solidFill>
                  <a:srgbClr val="0070C0"/>
                </a:solidFill>
              </a:rPr>
              <a:t>eksenel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ve aşağıya doğrudur. 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işlem genelde </a:t>
            </a:r>
            <a:r>
              <a:rPr lang="tr-TR" sz="2800" dirty="0">
                <a:solidFill>
                  <a:srgbClr val="FF0000"/>
                </a:solidFill>
              </a:rPr>
              <a:t>gazın </a:t>
            </a:r>
            <a:r>
              <a:rPr lang="tr-TR" sz="2800" dirty="0">
                <a:solidFill>
                  <a:schemeClr val="tx1"/>
                </a:solidFill>
              </a:rPr>
              <a:t>bir </a:t>
            </a:r>
            <a:r>
              <a:rPr lang="tr-TR" sz="2800" dirty="0">
                <a:solidFill>
                  <a:srgbClr val="FF0000"/>
                </a:solidFill>
              </a:rPr>
              <a:t>türbin altına enjekte </a:t>
            </a:r>
            <a:r>
              <a:rPr lang="tr-TR" sz="2800" dirty="0">
                <a:solidFill>
                  <a:schemeClr val="tx1"/>
                </a:solidFill>
              </a:rPr>
              <a:t>edilmesi şeklinde yapılır. </a:t>
            </a:r>
          </a:p>
          <a:p>
            <a:pPr lvl="1" algn="l" rtl="0">
              <a:spcBef>
                <a:spcPts val="600"/>
              </a:spcBef>
              <a:spcAft>
                <a:spcPts val="0"/>
              </a:spcAft>
            </a:pPr>
            <a:endParaRPr lang="en-US" sz="2800" dirty="0">
              <a:solidFill>
                <a:srgbClr val="FF0000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2318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Karıştırma Yöntemleri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7459"/>
          </a:xfrm>
        </p:spPr>
        <p:txBody>
          <a:bodyPr>
            <a:normAutofit/>
          </a:bodyPr>
          <a:lstStyle/>
          <a:p>
            <a:pPr algn="ctr" rtl="0">
              <a:spcBef>
                <a:spcPts val="600"/>
              </a:spcBef>
              <a:spcAft>
                <a:spcPts val="0"/>
              </a:spcAft>
            </a:pPr>
            <a:r>
              <a:rPr lang="tr-TR" sz="2800" b="1" dirty="0">
                <a:solidFill>
                  <a:srgbClr val="FF0000"/>
                </a:solidFill>
              </a:rPr>
              <a:t>Katı-Katı </a:t>
            </a:r>
            <a:endParaRPr lang="en-US" sz="2800" b="1" dirty="0">
              <a:solidFill>
                <a:srgbClr val="FF0000"/>
              </a:solidFill>
            </a:endParaRP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Bu konuda sistematik bir sınıflandırma yapmak mümkün değildir. 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Çok değişik tiplerde cihazlar kullanılır. 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Ayrıca endüstri kolları farklı olsa da bu cihazların yapıları genelde aynıdır.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045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Tanklar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7435644" cy="5267459"/>
          </a:xfrm>
        </p:spPr>
        <p:txBody>
          <a:bodyPr>
            <a:normAutofit lnSpcReduction="10000"/>
          </a:bodyPr>
          <a:lstStyle/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Genelde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0070C0"/>
                </a:solidFill>
              </a:rPr>
              <a:t>tank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veya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0000"/>
                </a:solidFill>
              </a:rPr>
              <a:t>tekne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olarak tanımlanan ve karışımın ya da karışımlama işleminin içinde gerçekleştirildiği kaplar yerine göre işlem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0000"/>
                </a:solidFill>
              </a:rPr>
              <a:t>tankı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rgbClr val="00B050"/>
                </a:solidFill>
              </a:rPr>
              <a:t>silo tank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rgbClr val="7030A0"/>
                </a:solidFill>
              </a:rPr>
              <a:t>mayalama teknesi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rgbClr val="00B0F0"/>
                </a:solidFill>
              </a:rPr>
              <a:t>mikser kazanı </a:t>
            </a:r>
            <a:r>
              <a:rPr lang="tr-TR" altLang="ar-SY" sz="2800" dirty="0">
                <a:solidFill>
                  <a:schemeClr val="tx1"/>
                </a:solidFill>
              </a:rPr>
              <a:t>gibi çeşitli adlar alırlar. 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0000"/>
                </a:solidFill>
              </a:rPr>
              <a:t>Yatay </a:t>
            </a:r>
            <a:r>
              <a:rPr lang="tr-TR" altLang="ar-SY" sz="2800" dirty="0">
                <a:solidFill>
                  <a:schemeClr val="tx1"/>
                </a:solidFill>
              </a:rPr>
              <a:t>ya da </a:t>
            </a:r>
            <a:r>
              <a:rPr lang="tr-TR" altLang="ar-SY" sz="2800" dirty="0">
                <a:solidFill>
                  <a:srgbClr val="00B0F0"/>
                </a:solidFill>
              </a:rPr>
              <a:t>düşey eksenli </a:t>
            </a:r>
            <a:r>
              <a:rPr lang="tr-TR" altLang="ar-SY" sz="2800" dirty="0">
                <a:solidFill>
                  <a:schemeClr val="tx1"/>
                </a:solidFill>
              </a:rPr>
              <a:t>olabilen tanklar, 5 -100.000 litre hacminde sıvı ürün silo tanklarına kadar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0000"/>
                </a:solidFill>
              </a:rPr>
              <a:t>çeşitli büyüklükte </a:t>
            </a:r>
            <a:r>
              <a:rPr lang="tr-TR" altLang="ar-SY" sz="2800" dirty="0">
                <a:solidFill>
                  <a:schemeClr val="tx1"/>
                </a:solidFill>
              </a:rPr>
              <a:t>yapılırlar</a:t>
            </a:r>
            <a:r>
              <a:rPr lang="tr-TR" altLang="ar-SY" sz="2800" dirty="0"/>
              <a:t>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6280" r="11032"/>
          <a:stretch/>
        </p:blipFill>
        <p:spPr>
          <a:xfrm>
            <a:off x="8390728" y="1976690"/>
            <a:ext cx="2846189" cy="391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00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Tanklar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6965054" cy="5267459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Kap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rgbClr val="FF0000"/>
                </a:solidFill>
              </a:rPr>
              <a:t>sabit ya da hareketli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rgbClr val="00B050"/>
                </a:solidFill>
              </a:rPr>
              <a:t>yatay ya da düşey eksenli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chemeClr val="tx1"/>
                </a:solidFill>
              </a:rPr>
              <a:t>işlemin özelliğine göre tepesi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7030A0"/>
                </a:solidFill>
              </a:rPr>
              <a:t>atmosfere açık ya da kapalı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rgbClr val="FF0000"/>
                </a:solidFill>
              </a:rPr>
              <a:t>tek ya da çift ceketli </a:t>
            </a:r>
            <a:r>
              <a:rPr lang="tr-TR" altLang="ar-SY" sz="2800" dirty="0">
                <a:solidFill>
                  <a:srgbClr val="0070C0"/>
                </a:solidFill>
              </a:rPr>
              <a:t>yalıtımlı ya da yalıtımsız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genellikle </a:t>
            </a:r>
            <a:r>
              <a:rPr lang="tr-TR" altLang="ar-SY" sz="2800" b="1" dirty="0">
                <a:solidFill>
                  <a:schemeClr val="tx1"/>
                </a:solidFill>
              </a:rPr>
              <a:t>paslanmaz çelik </a:t>
            </a:r>
            <a:r>
              <a:rPr lang="tr-TR" altLang="ar-SY" sz="2800" dirty="0">
                <a:solidFill>
                  <a:schemeClr val="tx1"/>
                </a:solidFill>
              </a:rPr>
              <a:t>malzemeden yapılmış olabilir.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6280" r="11032"/>
          <a:stretch/>
        </p:blipFill>
        <p:spPr>
          <a:xfrm>
            <a:off x="8208959" y="210952"/>
            <a:ext cx="2846189" cy="3915610"/>
          </a:xfrm>
          <a:prstGeom prst="rect">
            <a:avLst/>
          </a:prstGeom>
        </p:spPr>
      </p:pic>
      <p:pic>
        <p:nvPicPr>
          <p:cNvPr id="1028" name="Picture 4" descr="Ä°lgili resim">
            <a:extLst>
              <a:ext uri="{FF2B5EF4-FFF2-40B4-BE49-F238E27FC236}">
                <a16:creationId xmlns:a16="http://schemas.microsoft.com/office/drawing/2014/main" id="{0DC16BCA-9714-4E59-9321-5BAC7B2B3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2212" y="3769952"/>
            <a:ext cx="2979682" cy="2979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286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altLang="ar-SY" dirty="0"/>
              <a:t>Tank aksesuarları</a:t>
            </a:r>
            <a:r>
              <a:rPr lang="tr-TR" b="1" dirty="0"/>
              <a:t> </a:t>
            </a:r>
            <a:endParaRPr lang="en-US" b="1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90599" y="1453167"/>
            <a:ext cx="6204679" cy="51098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Tank tabanı ürün birikmesini önlemek için </a:t>
            </a:r>
            <a:r>
              <a:rPr lang="tr-TR" sz="2800" dirty="0">
                <a:solidFill>
                  <a:srgbClr val="FF0000"/>
                </a:solidFill>
              </a:rPr>
              <a:t>yuvarlak veya koniktir</a:t>
            </a:r>
            <a:r>
              <a:rPr lang="tr-TR" sz="2800" dirty="0"/>
              <a:t>.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Tank hacmi büyük veya tank sabitse </a:t>
            </a:r>
            <a:r>
              <a:rPr lang="tr-TR" sz="2800" dirty="0">
                <a:solidFill>
                  <a:srgbClr val="00B050"/>
                </a:solidFill>
              </a:rPr>
              <a:t>altta boşaltma vanası </a:t>
            </a:r>
            <a:r>
              <a:rPr lang="tr-TR" sz="2800" dirty="0">
                <a:solidFill>
                  <a:schemeClr val="tx1"/>
                </a:solidFill>
              </a:rPr>
              <a:t>bulunur.</a:t>
            </a:r>
          </a:p>
          <a:p>
            <a:pPr marL="457200" indent="-4572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Tank hacmi küçük ise vana bulunmayabilir.</a:t>
            </a:r>
            <a:endParaRPr lang="tr-TR" altLang="ar-SY" sz="2800" dirty="0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278" y="1704064"/>
            <a:ext cx="4735408" cy="460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68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557" y="1343026"/>
            <a:ext cx="5526204" cy="5377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altLang="ar-SY" dirty="0"/>
              <a:t>Tank aksesuarları</a:t>
            </a:r>
            <a:r>
              <a:rPr lang="tr-TR" b="1" dirty="0"/>
              <a:t> </a:t>
            </a:r>
            <a:endParaRPr lang="en-US" b="1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90601" y="1453166"/>
            <a:ext cx="5151012" cy="49033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Genellikle </a:t>
            </a:r>
            <a:r>
              <a:rPr lang="tr-TR" altLang="ar-SY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tepeden veya yandan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giriş yapan ve bir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0070C0"/>
                </a:solidFill>
              </a:rPr>
              <a:t>elektrik motoru</a:t>
            </a:r>
            <a:r>
              <a:rPr lang="tr-TR" altLang="ar-SY" sz="2800" dirty="0">
                <a:solidFill>
                  <a:srgbClr val="FF0000"/>
                </a:solidFill>
              </a:rPr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ile tahrik edilen </a:t>
            </a:r>
            <a:r>
              <a:rPr lang="tr-TR" altLang="ar-SY" sz="2800" dirty="0">
                <a:solidFill>
                  <a:srgbClr val="FF0000"/>
                </a:solidFill>
              </a:rPr>
              <a:t>şafta (mile) </a:t>
            </a:r>
            <a:r>
              <a:rPr lang="tr-TR" altLang="ar-SY" sz="2800" dirty="0">
                <a:solidFill>
                  <a:schemeClr val="tx1"/>
                </a:solidFill>
              </a:rPr>
              <a:t>bağlı</a:t>
            </a:r>
            <a:r>
              <a:rPr lang="tr-TR" altLang="ar-SY" sz="2800" dirty="0"/>
              <a:t> </a:t>
            </a:r>
            <a:r>
              <a:rPr lang="tr-TR" altLang="ar-SY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“karıştırıcı</a:t>
            </a:r>
            <a:r>
              <a:rPr lang="tr-TR" altLang="ar-SY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”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(pervane, palet, </a:t>
            </a:r>
            <a:r>
              <a:rPr lang="tr-TR" altLang="ar-SY" sz="2800" dirty="0" err="1">
                <a:solidFill>
                  <a:schemeClr val="tx1"/>
                </a:solidFill>
              </a:rPr>
              <a:t>turbin</a:t>
            </a:r>
            <a:r>
              <a:rPr lang="tr-TR" altLang="ar-SY" sz="2800" dirty="0">
                <a:solidFill>
                  <a:schemeClr val="tx1"/>
                </a:solidFill>
              </a:rPr>
              <a:t> </a:t>
            </a:r>
            <a:r>
              <a:rPr lang="tr-TR" altLang="ar-SY" sz="2800" dirty="0" err="1">
                <a:solidFill>
                  <a:schemeClr val="tx1"/>
                </a:solidFill>
              </a:rPr>
              <a:t>vs</a:t>
            </a:r>
            <a:r>
              <a:rPr lang="tr-TR" altLang="ar-SY" sz="2800" dirty="0">
                <a:solidFill>
                  <a:schemeClr val="tx1"/>
                </a:solidFill>
              </a:rPr>
              <a:t>) ile ürünün hareketi sağlanır. </a:t>
            </a:r>
          </a:p>
        </p:txBody>
      </p:sp>
      <p:sp>
        <p:nvSpPr>
          <p:cNvPr id="8" name="Rectangle 7"/>
          <p:cNvSpPr/>
          <p:nvPr/>
        </p:nvSpPr>
        <p:spPr>
          <a:xfrm>
            <a:off x="6565505" y="4223373"/>
            <a:ext cx="128195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altLang="ar-SY" dirty="0">
                <a:solidFill>
                  <a:srgbClr val="0070C0"/>
                </a:solidFill>
              </a:rPr>
              <a:t>Gözetleme camı </a:t>
            </a:r>
            <a:endParaRPr lang="tr-TR" dirty="0"/>
          </a:p>
        </p:txBody>
      </p:sp>
      <p:sp>
        <p:nvSpPr>
          <p:cNvPr id="9" name="Rectangle 8"/>
          <p:cNvSpPr/>
          <p:nvPr/>
        </p:nvSpPr>
        <p:spPr>
          <a:xfrm>
            <a:off x="10399344" y="2784540"/>
            <a:ext cx="160172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altLang="ar-SY" dirty="0" err="1">
                <a:solidFill>
                  <a:srgbClr val="FF0000"/>
                </a:solidFill>
              </a:rPr>
              <a:t>Enstrümentler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39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Giriş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93217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0000"/>
                </a:solidFill>
              </a:rPr>
              <a:t>Karıştırma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ve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7030A0"/>
                </a:solidFill>
              </a:rPr>
              <a:t>karışımlama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işlemleri birbirinden farklı işlemlerdir.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Karıştırma (</a:t>
            </a:r>
            <a:r>
              <a:rPr lang="en-US" altLang="ar-SY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agitating</a:t>
            </a:r>
            <a:r>
              <a:rPr lang="tr-TR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),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kap içindeki </a:t>
            </a:r>
            <a:r>
              <a:rPr lang="tr-TR" altLang="ar-SY" sz="2800" dirty="0">
                <a:solidFill>
                  <a:srgbClr val="00B050"/>
                </a:solidFill>
              </a:rPr>
              <a:t>bir fazın </a:t>
            </a:r>
            <a:r>
              <a:rPr lang="tr-TR" altLang="ar-SY" sz="2800" dirty="0">
                <a:solidFill>
                  <a:schemeClr val="tx1"/>
                </a:solidFill>
              </a:rPr>
              <a:t>içerden ya da dışardan bir etki ile </a:t>
            </a:r>
            <a:r>
              <a:rPr lang="tr-TR" altLang="ar-SY" sz="2800" dirty="0">
                <a:solidFill>
                  <a:srgbClr val="FF0000"/>
                </a:solidFill>
              </a:rPr>
              <a:t>dairesel hareketi </a:t>
            </a:r>
            <a:r>
              <a:rPr lang="tr-TR" altLang="ar-SY" sz="2800" dirty="0">
                <a:solidFill>
                  <a:schemeClr val="tx1"/>
                </a:solidFill>
              </a:rPr>
              <a:t>şeklinde tanımlanabilir.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7030A0"/>
                </a:solidFill>
              </a:rPr>
              <a:t>Tereyağı üretiminde </a:t>
            </a:r>
            <a:r>
              <a:rPr lang="tr-TR" altLang="ar-SY" sz="2800" dirty="0">
                <a:solidFill>
                  <a:schemeClr val="tx1"/>
                </a:solidFill>
              </a:rPr>
              <a:t>kullanılan döner tip </a:t>
            </a:r>
            <a:r>
              <a:rPr lang="tr-TR" altLang="ar-SY" sz="2800" dirty="0">
                <a:solidFill>
                  <a:srgbClr val="00B050"/>
                </a:solidFill>
              </a:rPr>
              <a:t>yayıkların sütü </a:t>
            </a:r>
            <a:r>
              <a:rPr lang="tr-TR" altLang="ar-SY" sz="2800" dirty="0">
                <a:solidFill>
                  <a:srgbClr val="C00000"/>
                </a:solidFill>
              </a:rPr>
              <a:t>çalkalaması</a:t>
            </a:r>
            <a:r>
              <a:rPr lang="tr-TR" altLang="ar-SY" sz="2800" dirty="0">
                <a:solidFill>
                  <a:schemeClr val="tx1"/>
                </a:solidFill>
              </a:rPr>
              <a:t>, silo tanklarda duran süt, </a:t>
            </a:r>
            <a:r>
              <a:rPr lang="tr-TR" altLang="ar-SY" sz="2800" dirty="0">
                <a:solidFill>
                  <a:srgbClr val="018323"/>
                </a:solidFill>
              </a:rPr>
              <a:t>şeker şurubu </a:t>
            </a:r>
            <a:r>
              <a:rPr lang="tr-TR" altLang="ar-SY" sz="2800" dirty="0">
                <a:solidFill>
                  <a:schemeClr val="tx1"/>
                </a:solidFill>
              </a:rPr>
              <a:t>ve yemeklik yağ gibi ürünlerin homojenliğinin bozulmaması için </a:t>
            </a:r>
            <a:r>
              <a:rPr lang="tr-TR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sürekli karıştırılması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gibi</a:t>
            </a:r>
            <a:r>
              <a:rPr lang="tr-TR" altLang="ar-SY" sz="2800" dirty="0"/>
              <a:t>.</a:t>
            </a:r>
            <a:endParaRPr lang="en-US" altLang="ar-SY" sz="2800" dirty="0"/>
          </a:p>
        </p:txBody>
      </p:sp>
    </p:spTree>
    <p:extLst>
      <p:ext uri="{BB962C8B-B14F-4D97-AF65-F5344CB8AC3E}">
        <p14:creationId xmlns:p14="http://schemas.microsoft.com/office/powerpoint/2010/main" val="3793948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557" y="1343026"/>
            <a:ext cx="5526204" cy="5377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altLang="ar-SY" dirty="0"/>
              <a:t>Tank aksesuarları</a:t>
            </a:r>
            <a:r>
              <a:rPr lang="tr-TR" b="1" dirty="0"/>
              <a:t> </a:t>
            </a:r>
            <a:endParaRPr lang="en-US" b="1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90601" y="1453167"/>
            <a:ext cx="5151012" cy="4888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 rtl="0"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Tanka ayrıca, amaca göre </a:t>
            </a:r>
            <a:r>
              <a:rPr lang="tr-TR" altLang="ar-SY" sz="2800" dirty="0">
                <a:solidFill>
                  <a:srgbClr val="00B0F0"/>
                </a:solidFill>
              </a:rPr>
              <a:t>sıcak su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rgbClr val="00B050"/>
                </a:solidFill>
              </a:rPr>
              <a:t>buhar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rgbClr val="0070C0"/>
                </a:solidFill>
              </a:rPr>
              <a:t>soğuk su giriş </a:t>
            </a:r>
            <a:r>
              <a:rPr lang="tr-TR" altLang="ar-SY" sz="2800" dirty="0">
                <a:solidFill>
                  <a:schemeClr val="tx1"/>
                </a:solidFill>
              </a:rPr>
              <a:t>ve çıkış boğazları, </a:t>
            </a:r>
            <a:r>
              <a:rPr lang="tr-TR" altLang="ar-SY" sz="2800" dirty="0">
                <a:solidFill>
                  <a:srgbClr val="C00000"/>
                </a:solidFill>
              </a:rPr>
              <a:t>vanalar, </a:t>
            </a:r>
            <a:r>
              <a:rPr lang="tr-TR" altLang="ar-SY" sz="2800" dirty="0">
                <a:solidFill>
                  <a:srgbClr val="FF0000"/>
                </a:solidFill>
              </a:rPr>
              <a:t>sıcaklık ve vakum ölçerler </a:t>
            </a:r>
            <a:r>
              <a:rPr lang="tr-TR" altLang="ar-SY" sz="2800" dirty="0">
                <a:solidFill>
                  <a:schemeClr val="tx1"/>
                </a:solidFill>
              </a:rPr>
              <a:t>ile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0070C0"/>
                </a:solidFill>
              </a:rPr>
              <a:t>gözetleme camı </a:t>
            </a:r>
            <a:r>
              <a:rPr lang="tr-TR" altLang="ar-SY" sz="2800" dirty="0">
                <a:solidFill>
                  <a:schemeClr val="tx1"/>
                </a:solidFill>
              </a:rPr>
              <a:t>gibi elemanlar bağlanır. </a:t>
            </a:r>
          </a:p>
        </p:txBody>
      </p:sp>
      <p:sp>
        <p:nvSpPr>
          <p:cNvPr id="8" name="Rectangle 7"/>
          <p:cNvSpPr/>
          <p:nvPr/>
        </p:nvSpPr>
        <p:spPr>
          <a:xfrm>
            <a:off x="6565505" y="4223373"/>
            <a:ext cx="128195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tr-TR" altLang="ar-SY" dirty="0">
                <a:solidFill>
                  <a:srgbClr val="0070C0"/>
                </a:solidFill>
              </a:rPr>
              <a:t>Gözetleme camı </a:t>
            </a:r>
            <a:endParaRPr lang="tr-TR" dirty="0"/>
          </a:p>
        </p:txBody>
      </p:sp>
      <p:sp>
        <p:nvSpPr>
          <p:cNvPr id="9" name="Rectangle 8"/>
          <p:cNvSpPr/>
          <p:nvPr/>
        </p:nvSpPr>
        <p:spPr>
          <a:xfrm>
            <a:off x="10399344" y="2784540"/>
            <a:ext cx="160172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altLang="ar-SY" dirty="0" err="1">
                <a:solidFill>
                  <a:srgbClr val="FF0000"/>
                </a:solidFill>
              </a:rPr>
              <a:t>Enstrümentler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800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Tank Çeşitleri</a:t>
            </a:r>
            <a:endParaRPr lang="en-US" b="1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90601" y="1453166"/>
            <a:ext cx="10302024" cy="5267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636" y="1520402"/>
            <a:ext cx="3411768" cy="418228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07636" y="5877179"/>
            <a:ext cx="341176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Yalıtımlı ve paletli tank </a:t>
            </a:r>
            <a:endParaRPr lang="tr-TR" sz="2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9404" y="1648217"/>
            <a:ext cx="3586768" cy="39297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6172" y="1438620"/>
            <a:ext cx="3086453" cy="434687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513871" y="5477070"/>
            <a:ext cx="3797835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Çift cidarlı </a:t>
            </a:r>
          </a:p>
          <a:p>
            <a:pPr algn="ctr"/>
            <a:r>
              <a:rPr lang="tr-TR" sz="2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Soğutmalı ve Isıtmalı tank </a:t>
            </a:r>
            <a:endParaRPr lang="tr-TR" sz="2600" dirty="0"/>
          </a:p>
        </p:txBody>
      </p:sp>
      <p:sp>
        <p:nvSpPr>
          <p:cNvPr id="12" name="Rectangle 11"/>
          <p:cNvSpPr/>
          <p:nvPr/>
        </p:nvSpPr>
        <p:spPr>
          <a:xfrm>
            <a:off x="8744154" y="5854389"/>
            <a:ext cx="201048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6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Sıyırıcılı tank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54463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Karıştırıcılar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8010525" cy="5254580"/>
          </a:xfrm>
        </p:spPr>
        <p:txBody>
          <a:bodyPr>
            <a:normAutofit fontScale="92500"/>
          </a:bodyPr>
          <a:lstStyle/>
          <a:p>
            <a:pPr marL="342900" indent="-3429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Karıştırma işlemi için </a:t>
            </a:r>
            <a:r>
              <a:rPr lang="tr-TR" sz="2800" dirty="0">
                <a:solidFill>
                  <a:srgbClr val="0070C0"/>
                </a:solidFill>
              </a:rPr>
              <a:t>karıştırma kapları </a:t>
            </a:r>
            <a:r>
              <a:rPr lang="tr-TR" sz="2800" dirty="0">
                <a:solidFill>
                  <a:schemeClr val="tx1"/>
                </a:solidFill>
              </a:rPr>
              <a:t>ve </a:t>
            </a:r>
            <a:r>
              <a:rPr lang="tr-TR" sz="2800" dirty="0">
                <a:solidFill>
                  <a:srgbClr val="7030A0"/>
                </a:solidFill>
              </a:rPr>
              <a:t>karıştırıcılar</a:t>
            </a:r>
            <a:r>
              <a:rPr lang="tr-TR" sz="2800" dirty="0">
                <a:solidFill>
                  <a:schemeClr val="tx1"/>
                </a:solidFill>
              </a:rPr>
              <a:t> kullanılmaktadır. </a:t>
            </a:r>
          </a:p>
          <a:p>
            <a:pPr marL="342900" indent="-3429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Kullanılan kaplar ürünle </a:t>
            </a:r>
            <a:r>
              <a:rPr lang="tr-TR" sz="2800" dirty="0">
                <a:solidFill>
                  <a:srgbClr val="FF0000"/>
                </a:solidFill>
              </a:rPr>
              <a:t>reaksiyona girmemelidir</a:t>
            </a:r>
            <a:r>
              <a:rPr lang="tr-TR" sz="2800" dirty="0">
                <a:solidFill>
                  <a:schemeClr val="tx1"/>
                </a:solidFill>
              </a:rPr>
              <a:t>. </a:t>
            </a:r>
          </a:p>
          <a:p>
            <a:pPr marL="342900" indent="-3429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Karıştırıcılarda ise </a:t>
            </a:r>
          </a:p>
          <a:p>
            <a:pPr marL="1028700" lvl="1" indent="-3429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1"/>
                </a:solidFill>
              </a:rPr>
              <a:t>motor, </a:t>
            </a:r>
          </a:p>
          <a:p>
            <a:pPr marL="1028700" lvl="1" indent="-3429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1"/>
                </a:solidFill>
              </a:rPr>
              <a:t>şaft (mile)</a:t>
            </a:r>
          </a:p>
          <a:p>
            <a:pPr marL="1028700" lvl="1" indent="-3429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</a:pPr>
            <a:r>
              <a:rPr lang="tr-TR" sz="2800" dirty="0">
                <a:solidFill>
                  <a:schemeClr val="tx1"/>
                </a:solidFill>
              </a:rPr>
              <a:t>karıştırma ekipmanları bulunur. </a:t>
            </a:r>
          </a:p>
        </p:txBody>
      </p:sp>
      <p:pic>
        <p:nvPicPr>
          <p:cNvPr id="4" name="4 Resim" descr="gesu-aritma-hizli-karistirici-mikser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493" y="1300766"/>
            <a:ext cx="2505075" cy="533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110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Tanklar - </a:t>
            </a:r>
            <a:r>
              <a:rPr lang="tr-TR" altLang="ar-SY" dirty="0"/>
              <a:t>Karıştırıcılar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515600" cy="526745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Karıştırma ya da karışımlama işlemini yapan en önemli elman </a:t>
            </a:r>
            <a:r>
              <a:rPr lang="tr-TR" sz="2800" dirty="0">
                <a:solidFill>
                  <a:srgbClr val="7030A0"/>
                </a:solidFill>
              </a:rPr>
              <a:t>pervane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bıçak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FF0000"/>
                </a:solidFill>
              </a:rPr>
              <a:t>parmak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 err="1">
                <a:solidFill>
                  <a:srgbClr val="00B050"/>
                </a:solidFill>
              </a:rPr>
              <a:t>plate</a:t>
            </a:r>
            <a:r>
              <a:rPr lang="tr-TR" sz="2800" dirty="0">
                <a:solidFill>
                  <a:schemeClr val="tx1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kanat</a:t>
            </a:r>
            <a:r>
              <a:rPr lang="tr-TR" sz="2800" dirty="0">
                <a:solidFill>
                  <a:schemeClr val="tx1"/>
                </a:solidFill>
              </a:rPr>
              <a:t>, türbin gibi terimlerle tanımlanan </a:t>
            </a:r>
            <a:r>
              <a:rPr lang="tr-TR" sz="2800" dirty="0">
                <a:solidFill>
                  <a:srgbClr val="FF0000"/>
                </a:solidFill>
              </a:rPr>
              <a:t>karıştırıcı</a:t>
            </a:r>
            <a:r>
              <a:rPr lang="tr-TR" sz="2800" dirty="0">
                <a:solidFill>
                  <a:schemeClr val="tx1"/>
                </a:solidFill>
              </a:rPr>
              <a:t>dır.</a:t>
            </a:r>
            <a:endParaRPr lang="tr-TR" altLang="ar-SY" sz="2800" b="1" dirty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Pervaneler,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Çarklar 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b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Türbin</a:t>
            </a:r>
          </a:p>
        </p:txBody>
      </p:sp>
    </p:spTree>
    <p:extLst>
      <p:ext uri="{BB962C8B-B14F-4D97-AF65-F5344CB8AC3E}">
        <p14:creationId xmlns:p14="http://schemas.microsoft.com/office/powerpoint/2010/main" val="24737772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altLang="ar-SY" dirty="0"/>
              <a:t>Karıştırıcılar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7455793" cy="526745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Karıştırıcılar sıvı üründe oluşturdukları </a:t>
            </a:r>
            <a:r>
              <a:rPr lang="tr-TR" altLang="ar-SY" sz="2800" dirty="0">
                <a:solidFill>
                  <a:srgbClr val="FF0000"/>
                </a:solidFill>
              </a:rPr>
              <a:t>akıma göre </a:t>
            </a:r>
            <a:r>
              <a:rPr lang="tr-TR" altLang="ar-SY" sz="2800" dirty="0">
                <a:solidFill>
                  <a:schemeClr val="tx1"/>
                </a:solidFill>
              </a:rPr>
              <a:t>ikiye ayrılırlar.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Karıştırıcı </a:t>
            </a:r>
            <a:r>
              <a:rPr lang="tr-TR" altLang="ar-SY" sz="2800" dirty="0">
                <a:solidFill>
                  <a:srgbClr val="FF0000"/>
                </a:solidFill>
              </a:rPr>
              <a:t>şaftına paralel (</a:t>
            </a:r>
            <a:r>
              <a:rPr lang="tr-TR" altLang="ar-SY" sz="2800" dirty="0">
                <a:solidFill>
                  <a:schemeClr val="tx1"/>
                </a:solidFill>
              </a:rPr>
              <a:t>akım oluşturanlara </a:t>
            </a:r>
            <a:r>
              <a:rPr lang="tr-TR" altLang="ar-SY" sz="2800" dirty="0"/>
              <a:t>“</a:t>
            </a:r>
            <a:r>
              <a:rPr lang="tr-TR" altLang="ar-SY" sz="28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üst akım karıştırıcılar</a:t>
            </a:r>
            <a:r>
              <a:rPr lang="tr-TR" altLang="ar-SY" sz="2800" dirty="0"/>
              <a:t>”,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karıştırıcı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0000"/>
                </a:solidFill>
              </a:rPr>
              <a:t>şaftına </a:t>
            </a:r>
            <a:r>
              <a:rPr lang="tr-TR" altLang="ar-SY" sz="2800" dirty="0" err="1">
                <a:solidFill>
                  <a:srgbClr val="FF0000"/>
                </a:solidFill>
              </a:rPr>
              <a:t>teğetsel</a:t>
            </a:r>
            <a:r>
              <a:rPr lang="tr-TR" altLang="ar-SY" sz="2800" dirty="0">
                <a:solidFill>
                  <a:srgbClr val="FF0000"/>
                </a:solidFill>
              </a:rPr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ya da yarıçap yönünde sıvı akımı oluşturanlara ise </a:t>
            </a:r>
            <a:r>
              <a:rPr lang="tr-TR" altLang="ar-SY" sz="2800" dirty="0"/>
              <a:t>“</a:t>
            </a:r>
            <a:r>
              <a:rPr lang="tr-TR" altLang="ar-SY" sz="2800" b="1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merkezkaç akım karıştırıcılar</a:t>
            </a:r>
            <a:r>
              <a:rPr lang="tr-TR" altLang="ar-SY" sz="2800" dirty="0"/>
              <a:t>” </a:t>
            </a:r>
            <a:r>
              <a:rPr lang="tr-TR" altLang="ar-SY" sz="2800" dirty="0">
                <a:solidFill>
                  <a:schemeClr val="tx1"/>
                </a:solidFill>
              </a:rPr>
              <a:t>denir.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altLang="ar-SY" sz="2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b="50028"/>
          <a:stretch/>
        </p:blipFill>
        <p:spPr>
          <a:xfrm>
            <a:off x="8853162" y="3811506"/>
            <a:ext cx="3048000" cy="26273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50000"/>
          <a:stretch/>
        </p:blipFill>
        <p:spPr>
          <a:xfrm>
            <a:off x="8853162" y="650383"/>
            <a:ext cx="3048000" cy="2628900"/>
          </a:xfrm>
          <a:prstGeom prst="rect">
            <a:avLst/>
          </a:prstGeom>
        </p:spPr>
      </p:pic>
      <p:graphicFrame>
        <p:nvGraphicFramePr>
          <p:cNvPr id="5" name="Diyagram 4">
            <a:extLst>
              <a:ext uri="{FF2B5EF4-FFF2-40B4-BE49-F238E27FC236}">
                <a16:creationId xmlns:a16="http://schemas.microsoft.com/office/drawing/2014/main" id="{B39967EF-7DAD-427A-B5C8-C4D9DA9D85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1257575"/>
              </p:ext>
            </p:extLst>
          </p:nvPr>
        </p:nvGraphicFramePr>
        <p:xfrm>
          <a:off x="664798" y="13007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4303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>
                <a:solidFill>
                  <a:srgbClr val="FFFF00"/>
                </a:solidFill>
              </a:rPr>
              <a:t>Tanklarda Akım Tipleri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7455793" cy="526745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tr-TR" altLang="ar-SY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2358" y="235974"/>
            <a:ext cx="5282429" cy="655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8144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r>
              <a:rPr lang="tr-TR" altLang="ar-SY" i="1" dirty="0">
                <a:solidFill>
                  <a:srgbClr val="FFFF00"/>
                </a:solidFill>
              </a:rPr>
              <a:t>Pervaneler (</a:t>
            </a:r>
            <a:r>
              <a:rPr lang="en-US" dirty="0"/>
              <a:t>Propeller</a:t>
            </a:r>
            <a:r>
              <a:rPr lang="tr-TR" dirty="0"/>
              <a:t>)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8275819" cy="5203273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u="sng" dirty="0">
                <a:solidFill>
                  <a:schemeClr val="tx1"/>
                </a:solidFill>
              </a:rPr>
              <a:t>Üst akım oluşturan</a:t>
            </a:r>
            <a:r>
              <a:rPr lang="tr-TR" altLang="ar-SY" sz="2800" dirty="0">
                <a:solidFill>
                  <a:schemeClr val="tx1"/>
                </a:solidFill>
              </a:rPr>
              <a:t> ve </a:t>
            </a:r>
            <a:r>
              <a:rPr lang="tr-TR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düşük </a:t>
            </a:r>
            <a:r>
              <a:rPr lang="tr-TR" altLang="ar-SY" sz="2800" dirty="0" err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viskoziteli</a:t>
            </a:r>
            <a:r>
              <a:rPr lang="tr-TR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ürünler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için kullanılan </a:t>
            </a:r>
            <a:r>
              <a:rPr lang="tr-TR" altLang="ar-SY" sz="2800" dirty="0">
                <a:solidFill>
                  <a:srgbClr val="0070C0"/>
                </a:solidFill>
              </a:rPr>
              <a:t>yüksek devirli </a:t>
            </a:r>
            <a:r>
              <a:rPr lang="tr-TR" altLang="ar-SY" sz="2800" dirty="0">
                <a:solidFill>
                  <a:schemeClr val="tx1"/>
                </a:solidFill>
              </a:rPr>
              <a:t>karıştırıcılardır. </a:t>
            </a:r>
          </a:p>
          <a:p>
            <a:pPr marL="457200" indent="-4572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Küçük pervaneler: 1000-1800 d/d, 	</a:t>
            </a:r>
          </a:p>
          <a:p>
            <a:pPr marL="457200" indent="-4572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Büyük pervaneler: 400-800 d/d</a:t>
            </a:r>
          </a:p>
          <a:p>
            <a:pPr marL="457200" indent="-4572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Dönen pervane sıvı içinde bir </a:t>
            </a:r>
            <a:r>
              <a:rPr lang="tr-TR" altLang="ar-SY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helis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oluşturur</a:t>
            </a:r>
            <a:r>
              <a:rPr lang="tr-TR" altLang="ar-SY" sz="2800" dirty="0"/>
              <a:t>. </a:t>
            </a:r>
          </a:p>
        </p:txBody>
      </p:sp>
      <p:pic>
        <p:nvPicPr>
          <p:cNvPr id="4" name="Picture 2" descr="http://www.inewidea.com/wp-content/uploads/2010/06/20100615101.jpg">
            <a:extLst>
              <a:ext uri="{FF2B5EF4-FFF2-40B4-BE49-F238E27FC236}">
                <a16:creationId xmlns:a16="http://schemas.microsoft.com/office/drawing/2014/main" id="{288820F5-D272-4D4F-931B-6F15128D1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020" y="2030165"/>
            <a:ext cx="2646565" cy="36953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8924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r>
              <a:rPr lang="tr-TR" altLang="ar-SY" i="1" dirty="0">
                <a:solidFill>
                  <a:srgbClr val="FFFF00"/>
                </a:solidFill>
              </a:rPr>
              <a:t>Pervaneler (</a:t>
            </a:r>
            <a:r>
              <a:rPr lang="en-US" dirty="0"/>
              <a:t>Propeller</a:t>
            </a:r>
            <a:r>
              <a:rPr lang="tr-TR" dirty="0"/>
              <a:t>)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515600" cy="5203273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Dönüşü, </a:t>
            </a:r>
            <a:r>
              <a:rPr lang="tr-TR" sz="2800" dirty="0">
                <a:solidFill>
                  <a:srgbClr val="0070C0"/>
                </a:solidFill>
              </a:rPr>
              <a:t>sıvıyı</a:t>
            </a:r>
            <a:r>
              <a:rPr lang="tr-TR" sz="2800" dirty="0">
                <a:solidFill>
                  <a:schemeClr val="tx1"/>
                </a:solidFill>
              </a:rPr>
              <a:t>, zemin kabı tarafından saptırılana kadar </a:t>
            </a:r>
            <a:r>
              <a:rPr lang="tr-TR" sz="2800" dirty="0">
                <a:solidFill>
                  <a:srgbClr val="FF0000"/>
                </a:solidFill>
              </a:rPr>
              <a:t>aşağıya doğru zorlar.</a:t>
            </a:r>
          </a:p>
          <a:p>
            <a:pPr marL="457200" indent="-457200" algn="l" rtl="0">
              <a:lnSpc>
                <a:spcPct val="17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Pervaneli bıçaklar </a:t>
            </a:r>
            <a:r>
              <a:rPr lang="tr-TR" sz="2800" dirty="0">
                <a:solidFill>
                  <a:srgbClr val="00B050"/>
                </a:solidFill>
              </a:rPr>
              <a:t>sıvıyı keser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icture 2" descr="http://www.inewidea.com/wp-content/uploads/2010/06/20100615101.jpg">
            <a:extLst>
              <a:ext uri="{FF2B5EF4-FFF2-40B4-BE49-F238E27FC236}">
                <a16:creationId xmlns:a16="http://schemas.microsoft.com/office/drawing/2014/main" id="{288820F5-D272-4D4F-931B-6F15128D1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020" y="2030165"/>
            <a:ext cx="2646565" cy="36953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66330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r>
              <a:rPr lang="tr-TR" altLang="ar-SY" i="1" dirty="0">
                <a:solidFill>
                  <a:srgbClr val="FFFF00"/>
                </a:solidFill>
              </a:rPr>
              <a:t>Pervaneler (</a:t>
            </a:r>
            <a:r>
              <a:rPr lang="en-US" dirty="0"/>
              <a:t>Propeller</a:t>
            </a:r>
            <a:r>
              <a:rPr lang="tr-TR" dirty="0"/>
              <a:t>)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515600" cy="5203273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Pervanenin bir tam devri sonunda, </a:t>
            </a:r>
            <a:r>
              <a:rPr lang="tr-TR" altLang="ar-SY" sz="2800" dirty="0">
                <a:solidFill>
                  <a:srgbClr val="00B050"/>
                </a:solidFill>
              </a:rPr>
              <a:t>sıvı</a:t>
            </a:r>
            <a:r>
              <a:rPr lang="tr-TR" altLang="ar-SY" sz="2800" dirty="0">
                <a:solidFill>
                  <a:schemeClr val="tx1"/>
                </a:solidFill>
              </a:rPr>
              <a:t>, </a:t>
            </a:r>
            <a:r>
              <a:rPr lang="tr-TR" altLang="ar-SY" sz="2800" dirty="0">
                <a:solidFill>
                  <a:srgbClr val="0070C0"/>
                </a:solidFill>
              </a:rPr>
              <a:t>pervane kanatlarının eğimine </a:t>
            </a:r>
            <a:r>
              <a:rPr lang="tr-TR" altLang="ar-SY" sz="2800" dirty="0">
                <a:solidFill>
                  <a:schemeClr val="tx1"/>
                </a:solidFill>
              </a:rPr>
              <a:t>bağlı olarak uzunlamasına </a:t>
            </a:r>
            <a:r>
              <a:rPr lang="tr-TR" altLang="ar-SY" sz="2800" dirty="0">
                <a:solidFill>
                  <a:srgbClr val="7030A0"/>
                </a:solidFill>
              </a:rPr>
              <a:t>belirli bir uzaklığa iletilmektedir.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Bu uzaklığın pervane çapına oranına</a:t>
            </a:r>
            <a:r>
              <a:rPr lang="tr-TR" altLang="ar-SY" sz="2800" dirty="0"/>
              <a:t> “</a:t>
            </a:r>
            <a:r>
              <a:rPr lang="tr-TR" altLang="ar-SY" sz="2800" i="1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pervanenin atış uzaklığı</a:t>
            </a:r>
            <a:r>
              <a:rPr lang="tr-TR" altLang="ar-SY" sz="2800" dirty="0"/>
              <a:t>” </a:t>
            </a:r>
            <a:r>
              <a:rPr lang="tr-TR" altLang="ar-SY" sz="2800" dirty="0">
                <a:solidFill>
                  <a:srgbClr val="7030A0"/>
                </a:solidFill>
              </a:rPr>
              <a:t>(</a:t>
            </a:r>
            <a:r>
              <a:rPr lang="en-US" sz="2800" dirty="0">
                <a:solidFill>
                  <a:srgbClr val="7030A0"/>
                </a:solidFill>
              </a:rPr>
              <a:t>pitch of impeller</a:t>
            </a:r>
            <a:r>
              <a:rPr lang="tr-TR" sz="2800" dirty="0">
                <a:solidFill>
                  <a:srgbClr val="7030A0"/>
                </a:solidFill>
              </a:rPr>
              <a:t>)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denir. </a:t>
            </a:r>
          </a:p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Atış uzaklığı 1 olan pervane </a:t>
            </a:r>
            <a:r>
              <a:rPr lang="tr-TR" sz="2800" b="1" dirty="0">
                <a:solidFill>
                  <a:schemeClr val="tx1"/>
                </a:solidFill>
              </a:rPr>
              <a:t>kare atışlıdır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  <a:endParaRPr lang="tr-TR" altLang="ar-SY" sz="28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8579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r>
              <a:rPr lang="tr-TR" altLang="ar-SY" i="1" dirty="0">
                <a:solidFill>
                  <a:srgbClr val="FFFF00"/>
                </a:solidFill>
              </a:rPr>
              <a:t>Pervaneler (</a:t>
            </a:r>
            <a:r>
              <a:rPr lang="en-US" dirty="0"/>
              <a:t>Propeller</a:t>
            </a:r>
            <a:r>
              <a:rPr lang="tr-TR" dirty="0"/>
              <a:t>)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5" t="66212" r="22402" b="7357"/>
          <a:stretch/>
        </p:blipFill>
        <p:spPr bwMode="auto">
          <a:xfrm>
            <a:off x="1438120" y="2483443"/>
            <a:ext cx="9081994" cy="351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29717" y="5755150"/>
            <a:ext cx="2987100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ar-SY" sz="2600" dirty="0"/>
              <a:t>Kare atışlı standart </a:t>
            </a:r>
          </a:p>
          <a:p>
            <a:pPr algn="ctr"/>
            <a:r>
              <a:rPr lang="tr-TR" altLang="ar-SY" sz="2600" dirty="0"/>
              <a:t>üç kanatlı, </a:t>
            </a:r>
            <a:endParaRPr lang="tr-TR" sz="2600" dirty="0"/>
          </a:p>
        </p:txBody>
      </p:sp>
      <p:sp>
        <p:nvSpPr>
          <p:cNvPr id="6" name="Rectangle 5"/>
          <p:cNvSpPr/>
          <p:nvPr/>
        </p:nvSpPr>
        <p:spPr>
          <a:xfrm>
            <a:off x="5071364" y="5909037"/>
            <a:ext cx="231666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ar-SY" sz="2600" dirty="0"/>
              <a:t>Özel iki kanatlı</a:t>
            </a:r>
            <a:endParaRPr lang="tr-TR" sz="2600" dirty="0"/>
          </a:p>
        </p:txBody>
      </p:sp>
      <p:sp>
        <p:nvSpPr>
          <p:cNvPr id="7" name="Rectangle 6"/>
          <p:cNvSpPr/>
          <p:nvPr/>
        </p:nvSpPr>
        <p:spPr>
          <a:xfrm>
            <a:off x="7904551" y="5755150"/>
            <a:ext cx="2099036" cy="892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altLang="ar-SY" sz="2600" dirty="0"/>
              <a:t>Özel üç </a:t>
            </a:r>
          </a:p>
          <a:p>
            <a:pPr algn="ctr"/>
            <a:r>
              <a:rPr lang="tr-TR" altLang="ar-SY" sz="2600" dirty="0"/>
              <a:t>kanatlı kapalı</a:t>
            </a:r>
            <a:endParaRPr lang="en-US" sz="2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528" y="1354908"/>
            <a:ext cx="2078560" cy="207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7081" y="1305268"/>
            <a:ext cx="2347414" cy="226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373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Giriş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03065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0070C0"/>
                </a:solidFill>
              </a:rPr>
              <a:t>Çerezlerde</a:t>
            </a:r>
            <a:r>
              <a:rPr lang="tr-TR" sz="2800" dirty="0">
                <a:solidFill>
                  <a:schemeClr val="tx1"/>
                </a:solidFill>
              </a:rPr>
              <a:t> yanmanın önlenmesi için karıştırma yapılır. </a:t>
            </a:r>
          </a:p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Margarin, salata sosları, meyve suları, dondurma, üretiminde karıştırma gereklidir.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0635769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r>
              <a:rPr lang="tr-TR" altLang="ar-SY" i="1" dirty="0">
                <a:solidFill>
                  <a:srgbClr val="00B0F0"/>
                </a:solidFill>
              </a:rPr>
              <a:t>Çarklar (</a:t>
            </a:r>
            <a:r>
              <a:rPr lang="en-US" dirty="0"/>
              <a:t>impellers</a:t>
            </a:r>
            <a:r>
              <a:rPr lang="tr-TR" dirty="0"/>
              <a:t>)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515599" cy="5127330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Çarklar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0000"/>
                </a:solidFill>
              </a:rPr>
              <a:t>iki </a:t>
            </a:r>
            <a:r>
              <a:rPr lang="tr-TR" altLang="ar-SY" sz="2800" dirty="0">
                <a:solidFill>
                  <a:schemeClr val="tx1"/>
                </a:solidFill>
              </a:rPr>
              <a:t>ya da </a:t>
            </a:r>
            <a:r>
              <a:rPr lang="tr-TR" altLang="ar-SY" sz="2800" dirty="0">
                <a:solidFill>
                  <a:srgbClr val="FF0000"/>
                </a:solidFill>
              </a:rPr>
              <a:t>çok bıçaklı </a:t>
            </a:r>
            <a:r>
              <a:rPr lang="tr-TR" altLang="ar-SY" sz="2800" dirty="0">
                <a:solidFill>
                  <a:schemeClr val="tx1"/>
                </a:solidFill>
              </a:rPr>
              <a:t>(paletli), bağlı oldukları </a:t>
            </a:r>
            <a:r>
              <a:rPr lang="tr-TR" altLang="ar-SY" sz="2800" dirty="0">
                <a:solidFill>
                  <a:srgbClr val="FF0000"/>
                </a:solidFill>
              </a:rPr>
              <a:t>şafta dikey </a:t>
            </a:r>
            <a:r>
              <a:rPr lang="tr-TR" altLang="ar-SY" sz="2800" dirty="0">
                <a:solidFill>
                  <a:schemeClr val="tx1"/>
                </a:solidFill>
              </a:rPr>
              <a:t>konumlandırılmış, </a:t>
            </a:r>
            <a:r>
              <a:rPr lang="tr-TR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orta </a:t>
            </a:r>
            <a:r>
              <a:rPr lang="tr-TR" altLang="ar-SY" sz="2800" dirty="0" err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viskoziteli</a:t>
            </a:r>
            <a:r>
              <a:rPr lang="tr-TR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sıvılar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için kullanılan karıştırıcılardır. </a:t>
            </a: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A03574C6-467E-4A20-9576-214C99F8C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9731" y="2849324"/>
            <a:ext cx="3578772" cy="357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054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r>
              <a:rPr lang="tr-TR" altLang="ar-SY" i="1" dirty="0">
                <a:solidFill>
                  <a:srgbClr val="00B0F0"/>
                </a:solidFill>
              </a:rPr>
              <a:t>Çarklar (</a:t>
            </a:r>
            <a:r>
              <a:rPr lang="en-US" dirty="0"/>
              <a:t>impellers</a:t>
            </a:r>
            <a:r>
              <a:rPr lang="tr-TR" dirty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515600" cy="5267459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Çoğunlukla tank merkezine yerleştirilmiş olan çarklar </a:t>
            </a:r>
            <a:r>
              <a:rPr lang="tr-TR" altLang="ar-SY" sz="2800" dirty="0">
                <a:solidFill>
                  <a:srgbClr val="7030A0"/>
                </a:solidFill>
              </a:rPr>
              <a:t>20-150 d/d hızla</a:t>
            </a:r>
            <a:r>
              <a:rPr lang="tr-TR" altLang="ar-SY" sz="2800" dirty="0">
                <a:solidFill>
                  <a:schemeClr val="tx1"/>
                </a:solidFill>
              </a:rPr>
              <a:t> dönerler.</a:t>
            </a:r>
          </a:p>
          <a:p>
            <a:pPr marL="342900" indent="-3429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Çift ceketli </a:t>
            </a:r>
            <a:r>
              <a:rPr lang="tr-TR" altLang="ar-SY" sz="2800" dirty="0">
                <a:solidFill>
                  <a:srgbClr val="FF0000"/>
                </a:solidFill>
              </a:rPr>
              <a:t>ısı aktarımlı işlem </a:t>
            </a:r>
            <a:r>
              <a:rPr lang="tr-TR" altLang="ar-SY" sz="2800" dirty="0">
                <a:solidFill>
                  <a:schemeClr val="tx1"/>
                </a:solidFill>
              </a:rPr>
              <a:t>tanklarında, ısıya karşı hassas ürünlerin </a:t>
            </a:r>
            <a:r>
              <a:rPr lang="tr-TR" altLang="ar-SY" sz="2800" dirty="0">
                <a:solidFill>
                  <a:srgbClr val="C00000"/>
                </a:solidFill>
              </a:rPr>
              <a:t>iç cidara yapışarak </a:t>
            </a:r>
            <a:r>
              <a:rPr lang="tr-TR" altLang="ar-SY" sz="2800" dirty="0">
                <a:solidFill>
                  <a:schemeClr val="tx1"/>
                </a:solidFill>
              </a:rPr>
              <a:t>esmerleşmesini önlemek amacıyla </a:t>
            </a:r>
            <a:r>
              <a:rPr lang="tr-TR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sıyırmalı bıçaklı karıştırıcılar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kullanılır. 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60F32B7F-E46A-48BE-8663-612439507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2699" y="4177861"/>
            <a:ext cx="1991969" cy="239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2798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r>
              <a:rPr lang="tr-TR" altLang="ar-SY" i="1" dirty="0">
                <a:solidFill>
                  <a:srgbClr val="00B0F0"/>
                </a:solidFill>
              </a:rPr>
              <a:t>Çarklar (</a:t>
            </a:r>
            <a:r>
              <a:rPr lang="en-US" dirty="0"/>
              <a:t>impellers</a:t>
            </a:r>
            <a:r>
              <a:rPr lang="tr-TR" dirty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7455793" cy="526745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rgbClr val="0070C0"/>
                </a:solidFill>
              </a:rPr>
              <a:t>Eksenel</a:t>
            </a:r>
            <a:r>
              <a:rPr lang="tr-TR" sz="2800" dirty="0">
                <a:solidFill>
                  <a:srgbClr val="0070C0"/>
                </a:solidFill>
              </a:rPr>
              <a:t> akışlı çarklar</a:t>
            </a:r>
            <a:r>
              <a:rPr lang="tr-TR" sz="2800" dirty="0">
                <a:solidFill>
                  <a:schemeClr val="tx1"/>
                </a:solidFill>
              </a:rPr>
              <a:t> temel olarak toplu hareket uygularlar ve </a:t>
            </a:r>
            <a:r>
              <a:rPr lang="tr-TR" sz="2800" dirty="0" err="1">
                <a:solidFill>
                  <a:srgbClr val="FF0000"/>
                </a:solidFill>
              </a:rPr>
              <a:t>homojenizasyon</a:t>
            </a:r>
            <a:r>
              <a:rPr lang="tr-TR" sz="2800" dirty="0">
                <a:solidFill>
                  <a:schemeClr val="tx1"/>
                </a:solidFill>
              </a:rPr>
              <a:t> işlemlerinde kullanılırlar.</a:t>
            </a:r>
          </a:p>
          <a:p>
            <a:pPr marL="514350" indent="-514350" algn="l" rtl="0">
              <a:buFont typeface="Arial" panose="020B0604020202020204" pitchFamily="34" charset="0"/>
              <a:buChar char="•"/>
            </a:pPr>
            <a:r>
              <a:rPr lang="tr-TR" sz="2800" dirty="0" err="1">
                <a:solidFill>
                  <a:srgbClr val="00B050"/>
                </a:solidFill>
              </a:rPr>
              <a:t>Radyal</a:t>
            </a:r>
            <a:r>
              <a:rPr lang="tr-TR" sz="2800" dirty="0">
                <a:solidFill>
                  <a:srgbClr val="00B050"/>
                </a:solidFill>
              </a:rPr>
              <a:t> akışlı çarklar </a:t>
            </a:r>
            <a:r>
              <a:rPr lang="tr-TR" sz="2800" dirty="0">
                <a:solidFill>
                  <a:schemeClr val="tx1"/>
                </a:solidFill>
              </a:rPr>
              <a:t>akışkana kayma gerilimi (</a:t>
            </a:r>
            <a:r>
              <a:rPr lang="en-US" sz="2800" dirty="0">
                <a:solidFill>
                  <a:schemeClr val="tx1"/>
                </a:solidFill>
              </a:rPr>
              <a:t>shear stress</a:t>
            </a:r>
            <a:r>
              <a:rPr lang="tr-TR" sz="2800" dirty="0">
                <a:solidFill>
                  <a:schemeClr val="tx1"/>
                </a:solidFill>
              </a:rPr>
              <a:t>)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tr-TR" sz="2800" dirty="0">
                <a:solidFill>
                  <a:schemeClr val="tx1"/>
                </a:solidFill>
              </a:rPr>
              <a:t>uygularlar ve </a:t>
            </a:r>
            <a:r>
              <a:rPr lang="tr-TR" sz="2800" dirty="0">
                <a:solidFill>
                  <a:srgbClr val="C00000"/>
                </a:solidFill>
              </a:rPr>
              <a:t>karıştırılamaz sıvıları karıştırmak için </a:t>
            </a:r>
            <a:r>
              <a:rPr lang="tr-TR" sz="2800" dirty="0">
                <a:solidFill>
                  <a:schemeClr val="tx1"/>
                </a:solidFill>
              </a:rPr>
              <a:t>kullanılırlar.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b="50028"/>
          <a:stretch/>
        </p:blipFill>
        <p:spPr>
          <a:xfrm>
            <a:off x="8853162" y="3811506"/>
            <a:ext cx="3048000" cy="26273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50000"/>
          <a:stretch/>
        </p:blipFill>
        <p:spPr>
          <a:xfrm>
            <a:off x="8853162" y="650383"/>
            <a:ext cx="30480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1342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r>
              <a:rPr lang="tr-TR" altLang="ar-SY" i="1" dirty="0">
                <a:solidFill>
                  <a:srgbClr val="00B0F0"/>
                </a:solidFill>
              </a:rPr>
              <a:t>Çarklar (</a:t>
            </a:r>
            <a:r>
              <a:rPr lang="en-US" dirty="0"/>
              <a:t>impellers</a:t>
            </a:r>
            <a:r>
              <a:rPr lang="tr-TR" dirty="0"/>
              <a:t>)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515599" cy="4069723"/>
          </a:xfrm>
        </p:spPr>
        <p:txBody>
          <a:bodyPr>
            <a:normAutofit/>
          </a:bodyPr>
          <a:lstStyle/>
          <a:p>
            <a:pPr algn="l" rtl="0"/>
            <a:endParaRPr lang="tr-TR" altLang="ar-SY" sz="2400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04" r="19386" b="70380"/>
          <a:stretch/>
        </p:blipFill>
        <p:spPr bwMode="auto">
          <a:xfrm>
            <a:off x="2504580" y="2101765"/>
            <a:ext cx="7455793" cy="430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66028" y="6178812"/>
            <a:ext cx="7588155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ar-SY" sz="2600" dirty="0"/>
              <a:t>a) Düz çarklı,     b) Atışlı çarklı,  c) Çapalı çarklı </a:t>
            </a:r>
            <a:endParaRPr lang="tr-TR" sz="2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1982" y="2643300"/>
            <a:ext cx="2381250" cy="2857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8121" r="15896"/>
          <a:stretch/>
        </p:blipFill>
        <p:spPr>
          <a:xfrm>
            <a:off x="2606722" y="2435326"/>
            <a:ext cx="2169994" cy="29351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776" y="2804137"/>
            <a:ext cx="2491205" cy="24912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4946" y="1322140"/>
            <a:ext cx="2188022" cy="218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4929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r>
              <a:rPr lang="tr-TR" altLang="ar-SY" i="1" dirty="0">
                <a:solidFill>
                  <a:srgbClr val="00B0F0"/>
                </a:solidFill>
              </a:rPr>
              <a:t>Çarklar (</a:t>
            </a:r>
            <a:r>
              <a:rPr lang="en-US" dirty="0"/>
              <a:t>impellers</a:t>
            </a:r>
            <a:r>
              <a:rPr lang="tr-TR" dirty="0"/>
              <a:t>)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8650573" cy="5127330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Yüksek verimli </a:t>
            </a:r>
            <a:r>
              <a:rPr lang="tr-TR" sz="2800" dirty="0">
                <a:solidFill>
                  <a:schemeClr val="tx1"/>
                </a:solidFill>
              </a:rPr>
              <a:t>(</a:t>
            </a:r>
            <a:r>
              <a:rPr lang="tr-TR" sz="2800" dirty="0" err="1">
                <a:solidFill>
                  <a:schemeClr val="tx1"/>
                </a:solidFill>
              </a:rPr>
              <a:t>efficiency</a:t>
            </a:r>
            <a:r>
              <a:rPr lang="tr-TR" sz="2800" dirty="0">
                <a:solidFill>
                  <a:schemeClr val="tx1"/>
                </a:solidFill>
              </a:rPr>
              <a:t>) çarklar daha düzgün </a:t>
            </a:r>
            <a:r>
              <a:rPr lang="tr-TR" sz="2800" dirty="0" err="1">
                <a:solidFill>
                  <a:srgbClr val="0070C0"/>
                </a:solidFill>
              </a:rPr>
              <a:t>eksenel</a:t>
            </a:r>
            <a:r>
              <a:rPr lang="tr-TR" sz="2800" dirty="0">
                <a:solidFill>
                  <a:srgbClr val="0070C0"/>
                </a:solidFill>
              </a:rPr>
              <a:t> akış üretme </a:t>
            </a:r>
            <a:r>
              <a:rPr lang="tr-TR" sz="2800" dirty="0">
                <a:solidFill>
                  <a:schemeClr val="tx1"/>
                </a:solidFill>
              </a:rPr>
              <a:t>ve daha iyi karıştırma için tasarlanmıştır</a:t>
            </a:r>
          </a:p>
          <a:p>
            <a:pPr marL="457200" indent="-457200"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Güç gereksinimlerini azaltır.</a:t>
            </a:r>
          </a:p>
          <a:p>
            <a:pPr marL="457200" indent="-457200" algn="l" rtl="0">
              <a:lnSpc>
                <a:spcPct val="16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</a:rPr>
              <a:t>Yüksek verimli </a:t>
            </a:r>
            <a:r>
              <a:rPr lang="tr-TR" sz="2800" dirty="0">
                <a:solidFill>
                  <a:schemeClr val="tx1"/>
                </a:solidFill>
              </a:rPr>
              <a:t>çarklarda, bıçaklar, bazen uç yakınındaki </a:t>
            </a:r>
            <a:r>
              <a:rPr lang="tr-TR" sz="2800" dirty="0">
                <a:solidFill>
                  <a:srgbClr val="00B050"/>
                </a:solidFill>
              </a:rPr>
              <a:t>bıçak açısını azaltmak </a:t>
            </a:r>
            <a:r>
              <a:rPr lang="tr-TR" sz="2800" dirty="0">
                <a:solidFill>
                  <a:schemeClr val="tx1"/>
                </a:solidFill>
              </a:rPr>
              <a:t>için </a:t>
            </a:r>
            <a:r>
              <a:rPr lang="tr-TR" sz="2800" dirty="0">
                <a:solidFill>
                  <a:srgbClr val="0070C0"/>
                </a:solidFill>
              </a:rPr>
              <a:t>katlanırlar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5" name="Picture 6" descr="http://www.mixerdirect.com/media/catalog/product/cache/1/image/9df78eab33525d08d6e5fb8d27136e95/H/E/HEI014100_large_72.jpg">
            <a:extLst>
              <a:ext uri="{FF2B5EF4-FFF2-40B4-BE49-F238E27FC236}">
                <a16:creationId xmlns:a16="http://schemas.microsoft.com/office/drawing/2014/main" id="{FD2D5889-7335-4A3C-980D-5AFD897AD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88774" y="1300766"/>
            <a:ext cx="2286000" cy="2286000"/>
          </a:xfrm>
          <a:prstGeom prst="rect">
            <a:avLst/>
          </a:prstGeom>
          <a:noFill/>
        </p:spPr>
      </p:pic>
      <p:pic>
        <p:nvPicPr>
          <p:cNvPr id="6" name="Picture 8" descr="http://t3.gstatic.com/images?q=tbn:ANd9GcTGbW8xPloM6tKeANoQfaosC_B_t7E1dU1kPhhrrx3ZOt4FlYBk3VD2_eO9VQ">
            <a:extLst>
              <a:ext uri="{FF2B5EF4-FFF2-40B4-BE49-F238E27FC236}">
                <a16:creationId xmlns:a16="http://schemas.microsoft.com/office/drawing/2014/main" id="{92C95D90-2C5E-4DD0-A53D-EB17A026B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88774" y="4424966"/>
            <a:ext cx="2286000" cy="182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510143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r>
              <a:rPr lang="tr-TR" altLang="ar-SY" i="1" dirty="0">
                <a:solidFill>
                  <a:srgbClr val="00B0F0"/>
                </a:solidFill>
              </a:rPr>
              <a:t>Çarklar (</a:t>
            </a:r>
            <a:r>
              <a:rPr lang="en-US" dirty="0"/>
              <a:t>impellers</a:t>
            </a:r>
            <a:r>
              <a:rPr lang="tr-TR" dirty="0"/>
              <a:t>)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515600" cy="5127330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00B050"/>
                </a:solidFill>
              </a:rPr>
              <a:t>Düşük ila orta </a:t>
            </a:r>
            <a:r>
              <a:rPr lang="tr-TR" sz="2800" dirty="0" err="1">
                <a:solidFill>
                  <a:srgbClr val="00B050"/>
                </a:solidFill>
              </a:rPr>
              <a:t>viskoziteli</a:t>
            </a:r>
            <a:r>
              <a:rPr lang="tr-TR" sz="2800" dirty="0">
                <a:solidFill>
                  <a:schemeClr val="tx1"/>
                </a:solidFill>
              </a:rPr>
              <a:t> sıvıları karıştırmak için kullanılır, ancak </a:t>
            </a:r>
            <a:r>
              <a:rPr lang="tr-TR" sz="2800" dirty="0">
                <a:solidFill>
                  <a:srgbClr val="FF0000"/>
                </a:solidFill>
              </a:rPr>
              <a:t>çok viskoz sıvıları </a:t>
            </a:r>
            <a:r>
              <a:rPr lang="tr-TR" sz="2800" dirty="0">
                <a:solidFill>
                  <a:schemeClr val="tx1"/>
                </a:solidFill>
              </a:rPr>
              <a:t>veya </a:t>
            </a:r>
            <a:r>
              <a:rPr lang="tr-TR" sz="2800" dirty="0">
                <a:solidFill>
                  <a:srgbClr val="0070C0"/>
                </a:solidFill>
              </a:rPr>
              <a:t>çözünmüş gazları</a:t>
            </a:r>
            <a:r>
              <a:rPr lang="tr-TR" sz="2800" dirty="0">
                <a:solidFill>
                  <a:schemeClr val="tx1"/>
                </a:solidFill>
              </a:rPr>
              <a:t> karıştırmaz.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57566C6C-126B-445A-8ED0-8CDF4EA81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2738167"/>
            <a:ext cx="9753600" cy="38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1116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r>
              <a:rPr lang="tr-TR" altLang="ar-SY" i="1" dirty="0">
                <a:solidFill>
                  <a:srgbClr val="00B0F0"/>
                </a:solidFill>
              </a:rPr>
              <a:t>Çarklar (</a:t>
            </a:r>
            <a:r>
              <a:rPr lang="en-US" dirty="0"/>
              <a:t>impellers</a:t>
            </a:r>
            <a:r>
              <a:rPr lang="tr-TR" dirty="0"/>
              <a:t>)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9342247" cy="5127330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Yüksek </a:t>
            </a:r>
            <a:r>
              <a:rPr lang="tr-TR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viskoziteli</a:t>
            </a:r>
            <a:r>
              <a:rPr lang="tr-TR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sıvılar için çarklar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Sarmal şerit çark</a:t>
            </a:r>
          </a:p>
          <a:p>
            <a:pPr lvl="1" algn="l" rtl="0"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70C0"/>
                </a:solidFill>
              </a:rPr>
              <a:t>Tankın iç çapına </a:t>
            </a:r>
            <a:r>
              <a:rPr lang="tr-TR" sz="2800" dirty="0">
                <a:solidFill>
                  <a:schemeClr val="tx1"/>
                </a:solidFill>
              </a:rPr>
              <a:t>hemen hemen </a:t>
            </a:r>
            <a:r>
              <a:rPr lang="tr-TR" sz="2800" dirty="0">
                <a:solidFill>
                  <a:srgbClr val="7030A0"/>
                </a:solidFill>
              </a:rPr>
              <a:t>eşit çapa </a:t>
            </a:r>
            <a:r>
              <a:rPr lang="tr-TR" sz="2800" dirty="0">
                <a:solidFill>
                  <a:schemeClr val="tx1"/>
                </a:solidFill>
              </a:rPr>
              <a:t>sahip olmak</a:t>
            </a:r>
          </a:p>
          <a:p>
            <a:pPr lvl="1" algn="l" rtl="0"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</a:rPr>
              <a:t>Sıvı hareketi </a:t>
            </a:r>
            <a:r>
              <a:rPr lang="tr-TR" sz="2800" dirty="0">
                <a:solidFill>
                  <a:srgbClr val="FF0000"/>
                </a:solidFill>
              </a:rPr>
              <a:t>çok yoğun sıvılarla </a:t>
            </a:r>
            <a:r>
              <a:rPr lang="tr-TR" sz="2800" dirty="0">
                <a:solidFill>
                  <a:schemeClr val="tx1"/>
                </a:solidFill>
              </a:rPr>
              <a:t>tank duvarına kadar ilerler.</a:t>
            </a:r>
          </a:p>
        </p:txBody>
      </p:sp>
      <p:pic>
        <p:nvPicPr>
          <p:cNvPr id="7" name="Picture 2" descr="http://img.directindustry.com/images_di/photo-m2/agitator-impeller-helical-ribbon-axial-flow-579364.jpg">
            <a:extLst>
              <a:ext uri="{FF2B5EF4-FFF2-40B4-BE49-F238E27FC236}">
                <a16:creationId xmlns:a16="http://schemas.microsoft.com/office/drawing/2014/main" id="{F4507D20-3BA0-4CE3-835E-6DDFD0323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80448" y="1632679"/>
            <a:ext cx="1407119" cy="2857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759062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r>
              <a:rPr lang="tr-TR" altLang="ar-SY" i="1" dirty="0">
                <a:solidFill>
                  <a:srgbClr val="00B0F0"/>
                </a:solidFill>
              </a:rPr>
              <a:t>Çarklar (</a:t>
            </a:r>
            <a:r>
              <a:rPr lang="en-US" dirty="0"/>
              <a:t>impellers</a:t>
            </a:r>
            <a:r>
              <a:rPr lang="tr-TR" dirty="0"/>
              <a:t>)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515599" cy="5127330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Çapalı çark</a:t>
            </a:r>
            <a:endParaRPr lang="tr-TR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 rtl="0"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>
                    <a:lumMod val="50000"/>
                  </a:schemeClr>
                </a:solidFill>
              </a:rPr>
              <a:t>Dikey hareket oluşturmaz</a:t>
            </a:r>
          </a:p>
          <a:p>
            <a:pPr lvl="1" algn="l" rtl="0"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2">
                    <a:lumMod val="50000"/>
                  </a:schemeClr>
                </a:solidFill>
              </a:rPr>
              <a:t>Sarmaldan </a:t>
            </a:r>
            <a:r>
              <a:rPr lang="tr-TR" sz="2800" dirty="0">
                <a:solidFill>
                  <a:srgbClr val="C00000"/>
                </a:solidFill>
              </a:rPr>
              <a:t>daha az etkilidir</a:t>
            </a:r>
          </a:p>
          <a:p>
            <a:pPr lvl="1" algn="l" rtl="0">
              <a:spcBef>
                <a:spcPts val="0"/>
              </a:spcBef>
              <a:spcAft>
                <a:spcPts val="600"/>
              </a:spcAft>
            </a:pPr>
            <a:r>
              <a:rPr lang="pt-BR" sz="2800" dirty="0">
                <a:solidFill>
                  <a:schemeClr val="tx2">
                    <a:lumMod val="50000"/>
                  </a:schemeClr>
                </a:solidFill>
              </a:rPr>
              <a:t>Daha iyi ısı transferi sağlar</a:t>
            </a:r>
            <a:endParaRPr lang="tr-TR" sz="2800" dirty="0">
              <a:solidFill>
                <a:schemeClr val="tx2">
                  <a:lumMod val="50000"/>
                </a:schemeClr>
              </a:solidFill>
            </a:endParaRPr>
          </a:p>
          <a:p>
            <a:pPr lvl="1" algn="l" rtl="0">
              <a:spcBef>
                <a:spcPts val="0"/>
              </a:spcBef>
              <a:spcAft>
                <a:spcPts val="600"/>
              </a:spcAft>
            </a:pPr>
            <a:r>
              <a:rPr lang="tr-TR" sz="2800" dirty="0">
                <a:solidFill>
                  <a:srgbClr val="0070C0"/>
                </a:solidFill>
              </a:rPr>
              <a:t>Sıvıyı </a:t>
            </a:r>
            <a:r>
              <a:rPr lang="tr-TR" sz="2800" dirty="0">
                <a:solidFill>
                  <a:srgbClr val="00B050"/>
                </a:solidFill>
              </a:rPr>
              <a:t>depo duvarından uzaklaştırmak </a:t>
            </a:r>
            <a:r>
              <a:rPr lang="tr-TR" sz="2800" dirty="0">
                <a:solidFill>
                  <a:schemeClr val="tx2">
                    <a:lumMod val="50000"/>
                  </a:schemeClr>
                </a:solidFill>
              </a:rPr>
              <a:t>için sıyırıcılar olabilir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8" name="Picture 4" descr="http://www.northlandengineering.net/chemineer/images/imp_anchorimpel.gif">
            <a:extLst>
              <a:ext uri="{FF2B5EF4-FFF2-40B4-BE49-F238E27FC236}">
                <a16:creationId xmlns:a16="http://schemas.microsoft.com/office/drawing/2014/main" id="{3B0AF445-53E0-425F-BCCB-42565B35C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6924" y="1328973"/>
            <a:ext cx="1666875" cy="2857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574409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-</a:t>
            </a:r>
            <a:r>
              <a:rPr lang="tr-TR" altLang="ar-SY" i="1" dirty="0"/>
              <a:t>Türbinler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515600" cy="5267459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Tank eksenindeki bir </a:t>
            </a:r>
            <a:r>
              <a:rPr lang="tr-TR" altLang="ar-SY" sz="2800" dirty="0">
                <a:solidFill>
                  <a:srgbClr val="0070C0"/>
                </a:solidFill>
              </a:rPr>
              <a:t>şafta bağlı </a:t>
            </a:r>
            <a:r>
              <a:rPr lang="tr-TR" altLang="ar-SY" sz="2800" dirty="0">
                <a:solidFill>
                  <a:srgbClr val="002060"/>
                </a:solidFill>
              </a:rPr>
              <a:t>çok sayıda </a:t>
            </a:r>
            <a:r>
              <a:rPr lang="tr-TR" altLang="ar-SY" sz="2800" dirty="0">
                <a:solidFill>
                  <a:srgbClr val="FF0000"/>
                </a:solidFill>
              </a:rPr>
              <a:t>bıçak</a:t>
            </a:r>
            <a:r>
              <a:rPr lang="tr-TR" altLang="ar-SY" sz="2800" dirty="0">
                <a:solidFill>
                  <a:srgbClr val="002060"/>
                </a:solidFill>
              </a:rPr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ya da </a:t>
            </a:r>
            <a:r>
              <a:rPr lang="tr-TR" altLang="ar-SY" sz="2800" dirty="0">
                <a:solidFill>
                  <a:srgbClr val="00B050"/>
                </a:solidFill>
              </a:rPr>
              <a:t>kanatçık</a:t>
            </a:r>
            <a:r>
              <a:rPr lang="tr-TR" altLang="ar-SY" sz="2800" dirty="0">
                <a:solidFill>
                  <a:schemeClr val="tx1"/>
                </a:solidFill>
              </a:rPr>
              <a:t>tan oluşan karıştırıcılardır. </a:t>
            </a:r>
          </a:p>
          <a:p>
            <a:pPr marL="34290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0000"/>
                </a:solidFill>
              </a:rPr>
              <a:t>Kanatçıklar</a:t>
            </a:r>
            <a:r>
              <a:rPr lang="tr-TR" altLang="ar-SY" sz="2800" dirty="0">
                <a:solidFill>
                  <a:schemeClr val="tx1"/>
                </a:solidFill>
              </a:rPr>
              <a:t> düz, eğri, açık, yarı açık ya da örtülü (statik </a:t>
            </a:r>
            <a:r>
              <a:rPr lang="tr-TR" altLang="ar-SY" sz="2800" dirty="0" err="1">
                <a:solidFill>
                  <a:schemeClr val="tx1"/>
                </a:solidFill>
              </a:rPr>
              <a:t>difüzörlü</a:t>
            </a:r>
            <a:r>
              <a:rPr lang="tr-TR" altLang="ar-SY" sz="2800" dirty="0">
                <a:solidFill>
                  <a:schemeClr val="tx1"/>
                </a:solidFill>
              </a:rPr>
              <a:t>) olabilirler.</a:t>
            </a:r>
          </a:p>
          <a:p>
            <a:pPr marL="34290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Güçlü akımlar oluşturan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türbinler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geniş bir viskozite </a:t>
            </a:r>
            <a:r>
              <a:rPr lang="tr-TR" altLang="ar-SY" sz="2800" dirty="0">
                <a:solidFill>
                  <a:schemeClr val="tx1"/>
                </a:solidFill>
              </a:rPr>
              <a:t>alanı içinde etkilidirler </a:t>
            </a:r>
          </a:p>
        </p:txBody>
      </p:sp>
    </p:spTree>
    <p:extLst>
      <p:ext uri="{BB962C8B-B14F-4D97-AF65-F5344CB8AC3E}">
        <p14:creationId xmlns:p14="http://schemas.microsoft.com/office/powerpoint/2010/main" val="208218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-</a:t>
            </a:r>
            <a:r>
              <a:rPr lang="tr-TR" altLang="ar-SY" i="1" dirty="0"/>
              <a:t>Türbinler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515599" cy="5267459"/>
          </a:xfrm>
        </p:spPr>
        <p:txBody>
          <a:bodyPr>
            <a:normAutofit fontScale="92500"/>
          </a:bodyPr>
          <a:lstStyle/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  <a:p>
            <a:pPr algn="l" rtl="0"/>
            <a:r>
              <a:rPr lang="tr-TR" altLang="ar-SY" sz="2400" dirty="0">
                <a:solidFill>
                  <a:schemeClr val="tx1"/>
                </a:solidFill>
              </a:rPr>
              <a:t>(a) Açık düzgün bıçaklı, (b) Kanatlı diskli, (c) Kıvrık bıçaklı, (d) Kıvrık bıçaklı </a:t>
            </a:r>
            <a:r>
              <a:rPr lang="tr-TR" altLang="ar-SY" sz="2400" dirty="0" err="1">
                <a:solidFill>
                  <a:schemeClr val="tx1"/>
                </a:solidFill>
              </a:rPr>
              <a:t>difüzörlü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3" t="38876" r="10691" b="8651"/>
          <a:stretch/>
        </p:blipFill>
        <p:spPr>
          <a:xfrm>
            <a:off x="2918476" y="1300766"/>
            <a:ext cx="6830831" cy="470078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8475" y="3780430"/>
            <a:ext cx="1661006" cy="166100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8300" y="3780430"/>
            <a:ext cx="1457399" cy="1661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881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Giriş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03065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 err="1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Karışımlama</a:t>
            </a:r>
            <a:r>
              <a:rPr lang="tr-TR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</a:t>
            </a:r>
            <a:r>
              <a:rPr lang="en-US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mixing</a:t>
            </a:r>
            <a:r>
              <a:rPr lang="tr-TR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veya </a:t>
            </a:r>
            <a:r>
              <a:rPr lang="en-US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blending</a:t>
            </a:r>
            <a:r>
              <a:rPr lang="tr-TR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ise, çoğu kez karıştırma birim işleminden hemen sonra yapılan</a:t>
            </a:r>
            <a:r>
              <a:rPr lang="tr-TR" altLang="ar-SY" sz="2800" dirty="0"/>
              <a:t>, </a:t>
            </a:r>
            <a:r>
              <a:rPr lang="tr-TR" altLang="ar-SY" sz="28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iki ya da daha çok fazın </a:t>
            </a:r>
            <a:r>
              <a:rPr lang="tr-TR" altLang="ar-SY" sz="2800" dirty="0">
                <a:solidFill>
                  <a:schemeClr val="tx1"/>
                </a:solidFill>
              </a:rPr>
              <a:t>içerden bir </a:t>
            </a:r>
            <a:r>
              <a:rPr lang="tr-TR" altLang="ar-SY" sz="2800" dirty="0">
                <a:solidFill>
                  <a:srgbClr val="FF0000"/>
                </a:solidFill>
              </a:rPr>
              <a:t>etki ile hareket </a:t>
            </a:r>
            <a:r>
              <a:rPr lang="tr-TR" altLang="ar-SY" sz="2800" dirty="0">
                <a:solidFill>
                  <a:schemeClr val="tx1"/>
                </a:solidFill>
              </a:rPr>
              <a:t>ettirilerek birbirleri içinde dağılması, bir başka deyişle </a:t>
            </a:r>
            <a:r>
              <a:rPr lang="tr-TR" altLang="ar-SY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heterojen yapının bozulması </a:t>
            </a:r>
            <a:r>
              <a:rPr lang="tr-TR" altLang="ar-SY" sz="2800" dirty="0">
                <a:solidFill>
                  <a:schemeClr val="tx1"/>
                </a:solidFill>
              </a:rPr>
              <a:t>ve </a:t>
            </a:r>
            <a:r>
              <a:rPr lang="tr-TR" altLang="ar-SY" sz="2800" dirty="0">
                <a:solidFill>
                  <a:srgbClr val="7030A0"/>
                </a:solidFill>
              </a:rPr>
              <a:t>tekdüze bir karışım </a:t>
            </a:r>
            <a:r>
              <a:rPr lang="tr-TR" altLang="ar-SY" sz="2800" dirty="0">
                <a:solidFill>
                  <a:schemeClr val="tx1"/>
                </a:solidFill>
              </a:rPr>
              <a:t>elde edilmesidir. </a:t>
            </a:r>
          </a:p>
        </p:txBody>
      </p:sp>
    </p:spTree>
    <p:extLst>
      <p:ext uri="{BB962C8B-B14F-4D97-AF65-F5344CB8AC3E}">
        <p14:creationId xmlns:p14="http://schemas.microsoft.com/office/powerpoint/2010/main" val="5398295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-</a:t>
            </a:r>
            <a:r>
              <a:rPr lang="tr-TR" altLang="ar-SY" i="1" dirty="0"/>
              <a:t>Türbinler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515600" cy="5267459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Türbinli karıştırıcıda, sıvının kanatçıkları çevrelediği bölgede </a:t>
            </a:r>
            <a:r>
              <a:rPr lang="tr-TR" altLang="ar-SY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yüksek kargaşalı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chemeClr val="tx1"/>
                </a:solidFill>
              </a:rPr>
              <a:t>ve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sürtünmesi </a:t>
            </a:r>
            <a:r>
              <a:rPr lang="tr-TR" altLang="ar-SY" sz="2800" dirty="0">
                <a:solidFill>
                  <a:schemeClr val="tx1"/>
                </a:solidFill>
              </a:rPr>
              <a:t>fazla olan hızlı bir akım oluşmaktadır. </a:t>
            </a:r>
          </a:p>
          <a:p>
            <a:pPr marL="34290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Asıl sıvı akımı yarıçap yönündedir. </a:t>
            </a: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1602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-</a:t>
            </a:r>
            <a:r>
              <a:rPr lang="tr-TR" altLang="ar-SY" i="1" dirty="0"/>
              <a:t>Türbinler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515600" cy="5267459"/>
          </a:xfrm>
        </p:spPr>
        <p:txBody>
          <a:bodyPr>
            <a:normAutofit/>
          </a:bodyPr>
          <a:lstStyle/>
          <a:p>
            <a:pPr marL="34290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rgbClr val="0070C0"/>
                </a:solidFill>
              </a:rPr>
              <a:t>Tanjant kuvveti </a:t>
            </a:r>
            <a:r>
              <a:rPr lang="tr-TR" altLang="ar-SY" sz="2800" dirty="0">
                <a:solidFill>
                  <a:schemeClr val="tx1"/>
                </a:solidFill>
              </a:rPr>
              <a:t>bir dönme ve </a:t>
            </a:r>
            <a:r>
              <a:rPr lang="tr-TR" altLang="ar-SY" sz="2800" dirty="0">
                <a:solidFill>
                  <a:srgbClr val="FF0000"/>
                </a:solidFill>
              </a:rPr>
              <a:t>girdap oluşturur.</a:t>
            </a:r>
          </a:p>
          <a:p>
            <a:pPr marL="342900" indent="-3429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Sıvıların</a:t>
            </a:r>
            <a:r>
              <a:rPr lang="tr-TR" altLang="ar-SY" sz="2800" dirty="0"/>
              <a:t> </a:t>
            </a:r>
            <a:r>
              <a:rPr lang="tr-TR" altLang="ar-SY" sz="2800" dirty="0">
                <a:solidFill>
                  <a:srgbClr val="FF0000"/>
                </a:solidFill>
              </a:rPr>
              <a:t>katmanlar hâlinde </a:t>
            </a:r>
            <a:r>
              <a:rPr lang="tr-TR" altLang="ar-SY" sz="2800" dirty="0">
                <a:solidFill>
                  <a:schemeClr val="tx1"/>
                </a:solidFill>
              </a:rPr>
              <a:t>dönmesini engellemek ve daha iyi karışmalarını sağlamak için tank kenarına </a:t>
            </a:r>
            <a:r>
              <a:rPr lang="tr-TR" altLang="ar-SY" sz="2800" dirty="0">
                <a:solidFill>
                  <a:srgbClr val="FF0000"/>
                </a:solidFill>
              </a:rPr>
              <a:t>akım kırıcı </a:t>
            </a:r>
            <a:r>
              <a:rPr lang="tr-TR" altLang="ar-SY" sz="2800" dirty="0">
                <a:solidFill>
                  <a:schemeClr val="tx1"/>
                </a:solidFill>
              </a:rPr>
              <a:t>kanatçıklar yerleştirilir.</a:t>
            </a:r>
            <a:endParaRPr lang="tr-TR" altLang="ar-SY" sz="24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9542" y="3748045"/>
            <a:ext cx="4232915" cy="282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3151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-</a:t>
            </a:r>
            <a:r>
              <a:rPr lang="tr-TR" altLang="ar-SY" i="1" dirty="0"/>
              <a:t>Türbinler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8193504" cy="526745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0070C0"/>
                </a:solidFill>
              </a:rPr>
              <a:t>Disk</a:t>
            </a:r>
            <a:r>
              <a:rPr lang="tr-TR" sz="2800" dirty="0">
                <a:solidFill>
                  <a:schemeClr val="tx1"/>
                </a:solidFill>
              </a:rPr>
              <a:t> türbinli </a:t>
            </a:r>
            <a:r>
              <a:rPr lang="tr-TR" sz="2800" dirty="0">
                <a:solidFill>
                  <a:srgbClr val="00B050"/>
                </a:solidFill>
              </a:rPr>
              <a:t>düz bıçak</a:t>
            </a:r>
            <a:r>
              <a:rPr lang="tr-TR" sz="2800" dirty="0">
                <a:solidFill>
                  <a:schemeClr val="tx1"/>
                </a:solidFill>
              </a:rPr>
              <a:t> türbinleri, </a:t>
            </a:r>
            <a:r>
              <a:rPr lang="tr-TR" sz="2800" dirty="0">
                <a:solidFill>
                  <a:srgbClr val="FF0000"/>
                </a:solidFill>
              </a:rPr>
              <a:t>yüksek makaslama</a:t>
            </a:r>
            <a:r>
              <a:rPr lang="tr-TR" sz="2800" dirty="0">
                <a:solidFill>
                  <a:schemeClr val="tx1"/>
                </a:solidFill>
              </a:rPr>
              <a:t> oranlı bölgeler oluşturur.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rgbClr val="0070C0"/>
                </a:solidFill>
              </a:rPr>
              <a:t>Sıvılarda gaz dağılımı</a:t>
            </a:r>
            <a:r>
              <a:rPr lang="tr-TR" sz="2800" dirty="0">
                <a:solidFill>
                  <a:schemeClr val="tx1"/>
                </a:solidFill>
              </a:rPr>
              <a:t>.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accent2">
                    <a:lumMod val="50000"/>
                  </a:schemeClr>
                </a:solidFill>
              </a:rPr>
              <a:t>Atışlı bıçak</a:t>
            </a:r>
            <a:r>
              <a:rPr lang="tr-TR" sz="2800" dirty="0">
                <a:solidFill>
                  <a:schemeClr val="tx1"/>
                </a:solidFill>
              </a:rPr>
              <a:t> türbini, iyi genel sirkülasyon önemliyse kullanılır.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 algn="l" rtl="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2" descr="http://www.micro-giant.com.tw/upload/Image/p14/image125.jpg">
            <a:extLst>
              <a:ext uri="{FF2B5EF4-FFF2-40B4-BE49-F238E27FC236}">
                <a16:creationId xmlns:a16="http://schemas.microsoft.com/office/drawing/2014/main" id="{76464D46-D464-4247-87FA-DB238CD51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31705" y="1524000"/>
            <a:ext cx="2816888" cy="1905000"/>
          </a:xfrm>
          <a:prstGeom prst="rect">
            <a:avLst/>
          </a:prstGeom>
          <a:noFill/>
        </p:spPr>
      </p:pic>
      <p:pic>
        <p:nvPicPr>
          <p:cNvPr id="6" name="Picture 4" descr="http://www.postmixing.com/mixing%20forum/images/pbtdown.jpg">
            <a:extLst>
              <a:ext uri="{FF2B5EF4-FFF2-40B4-BE49-F238E27FC236}">
                <a16:creationId xmlns:a16="http://schemas.microsoft.com/office/drawing/2014/main" id="{798E7A99-C78D-4B6B-BBFC-3ECE4BD26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31705" y="3962400"/>
            <a:ext cx="2816888" cy="182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238374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-</a:t>
            </a:r>
            <a:r>
              <a:rPr lang="tr-TR" altLang="ar-SY" i="1" dirty="0"/>
              <a:t>Türbinler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8193504" cy="5267459"/>
          </a:xfrm>
        </p:spPr>
        <p:txBody>
          <a:bodyPr>
            <a:normAutofit/>
          </a:bodyPr>
          <a:lstStyle/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Düz bıçak, </a:t>
            </a:r>
            <a:r>
              <a:rPr lang="tr-TR" sz="2800" dirty="0" err="1">
                <a:solidFill>
                  <a:srgbClr val="0070C0"/>
                </a:solidFill>
              </a:rPr>
              <a:t>radyal</a:t>
            </a:r>
            <a:r>
              <a:rPr lang="tr-TR" sz="2800" dirty="0">
                <a:solidFill>
                  <a:schemeClr val="tx1"/>
                </a:solidFill>
              </a:rPr>
              <a:t> ve </a:t>
            </a:r>
            <a:r>
              <a:rPr lang="tr-TR" sz="2800" dirty="0" err="1">
                <a:solidFill>
                  <a:srgbClr val="FF0000"/>
                </a:solidFill>
              </a:rPr>
              <a:t>teğetsel</a:t>
            </a:r>
            <a:r>
              <a:rPr lang="tr-TR" sz="2800" dirty="0">
                <a:solidFill>
                  <a:schemeClr val="tx1"/>
                </a:solidFill>
              </a:rPr>
              <a:t> olarak sıvıyı </a:t>
            </a:r>
            <a:r>
              <a:rPr lang="tr-TR" sz="2800" dirty="0">
                <a:solidFill>
                  <a:srgbClr val="7030A0"/>
                </a:solidFill>
              </a:rPr>
              <a:t>dikey</a:t>
            </a:r>
            <a:r>
              <a:rPr lang="tr-TR" sz="2800" dirty="0">
                <a:solidFill>
                  <a:schemeClr val="tx1"/>
                </a:solidFill>
              </a:rPr>
              <a:t> hareket ettirmeden zorlar.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</a:rPr>
              <a:t>Akım,  kap duvarına doğru dışarıya  hareket eder ve sonar yukarı veya aşağı.</a:t>
            </a:r>
          </a:p>
          <a:p>
            <a:pPr marL="457200" indent="-457200" algn="l" rtl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900" dirty="0">
                <a:solidFill>
                  <a:schemeClr val="tx1"/>
                </a:solidFill>
              </a:rPr>
              <a:t>Ayrıca çark kanadı denir</a:t>
            </a:r>
          </a:p>
          <a:p>
            <a:pPr marL="457200" indent="-457200" algn="l" rtl="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indent="-342900" algn="l" rtl="0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5" name="Picture 2" descr="http://www.micro-giant.com.tw/upload/Image/p14/image125.jpg">
            <a:extLst>
              <a:ext uri="{FF2B5EF4-FFF2-40B4-BE49-F238E27FC236}">
                <a16:creationId xmlns:a16="http://schemas.microsoft.com/office/drawing/2014/main" id="{76464D46-D464-4247-87FA-DB238CD51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31705" y="1524000"/>
            <a:ext cx="2816888" cy="190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629769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515599" cy="5267459"/>
          </a:xfrm>
        </p:spPr>
        <p:txBody>
          <a:bodyPr>
            <a:normAutofit/>
          </a:bodyPr>
          <a:lstStyle/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8148" y="1300766"/>
            <a:ext cx="8675703" cy="481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9786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515599" cy="5267459"/>
          </a:xfrm>
        </p:spPr>
        <p:txBody>
          <a:bodyPr>
            <a:normAutofit/>
          </a:bodyPr>
          <a:lstStyle/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3455" y="447209"/>
            <a:ext cx="5160856" cy="61210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654" y="447209"/>
            <a:ext cx="2403800" cy="32720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654" y="3719212"/>
            <a:ext cx="2410576" cy="196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5864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4876197"/>
          </a:xfrm>
        </p:spPr>
        <p:txBody>
          <a:bodyPr>
            <a:normAutofit/>
          </a:bodyPr>
          <a:lstStyle/>
          <a:p>
            <a:pPr algn="l" rtl="0"/>
            <a:endParaRPr lang="tr-TR" sz="24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288" y="1375975"/>
            <a:ext cx="7189933" cy="472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4516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515599" cy="5267459"/>
          </a:xfrm>
        </p:spPr>
        <p:txBody>
          <a:bodyPr>
            <a:normAutofit/>
          </a:bodyPr>
          <a:lstStyle/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  <a:p>
            <a:pPr algn="l" rtl="0"/>
            <a:endParaRPr lang="tr-TR" altLang="ar-SY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762" y="1300765"/>
            <a:ext cx="9774475" cy="526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8860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endParaRPr lang="en-US" b="1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90601" y="1453166"/>
            <a:ext cx="10302024" cy="5267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704" y="1853811"/>
            <a:ext cx="5001296" cy="37360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104" y="1853811"/>
            <a:ext cx="5092522" cy="379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2750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endParaRPr lang="en-US" b="1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990601" y="1453166"/>
            <a:ext cx="10302024" cy="5267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150000"/>
              </a:lnSpc>
              <a:spcBef>
                <a:spcPct val="30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1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014" y="1300766"/>
            <a:ext cx="4420569" cy="32774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2" y="4082603"/>
            <a:ext cx="3215540" cy="24117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1221" y="4082603"/>
            <a:ext cx="3601404" cy="241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585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dirty="0"/>
              <a:t>Giriş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5963791" cy="5203065"/>
          </a:xfrm>
        </p:spPr>
        <p:txBody>
          <a:bodyPr>
            <a:normAutofit/>
          </a:bodyPr>
          <a:lstStyle/>
          <a:p>
            <a:pPr marL="457200" indent="-457200" algn="l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bg2">
                    <a:lumMod val="10000"/>
                  </a:schemeClr>
                </a:solidFill>
              </a:rPr>
              <a:t>Eritme (krem) peyniri, </a:t>
            </a:r>
            <a:r>
              <a:rPr lang="tr-TR" altLang="ar-SY" sz="2800" dirty="0">
                <a:solidFill>
                  <a:srgbClr val="0070C0"/>
                </a:solidFill>
              </a:rPr>
              <a:t>dondurma</a:t>
            </a:r>
            <a:r>
              <a:rPr lang="tr-TR" altLang="ar-SY" sz="28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tr-TR" altLang="ar-SY" sz="2800" dirty="0">
                <a:solidFill>
                  <a:schemeClr val="accent2">
                    <a:lumMod val="50000"/>
                  </a:schemeClr>
                </a:solidFill>
              </a:rPr>
              <a:t>çikolata mikseri </a:t>
            </a:r>
            <a:r>
              <a:rPr lang="tr-TR" altLang="ar-SY" sz="2800" dirty="0">
                <a:solidFill>
                  <a:schemeClr val="bg2">
                    <a:lumMod val="10000"/>
                  </a:schemeClr>
                </a:solidFill>
              </a:rPr>
              <a:t>ve fırıncılık (ekmek, </a:t>
            </a:r>
            <a:r>
              <a:rPr lang="tr-TR" sz="2800" dirty="0">
                <a:solidFill>
                  <a:schemeClr val="bg2">
                    <a:lumMod val="10000"/>
                  </a:schemeClr>
                </a:solidFill>
              </a:rPr>
              <a:t>pasta, kek, </a:t>
            </a:r>
            <a:r>
              <a:rPr lang="tr-TR" altLang="ar-SY" sz="2800" dirty="0">
                <a:solidFill>
                  <a:schemeClr val="bg2">
                    <a:lumMod val="10000"/>
                  </a:schemeClr>
                </a:solidFill>
              </a:rPr>
              <a:t>bisküvi, peksimet, kraker vb.) ürünleri ile ilgili </a:t>
            </a:r>
            <a:r>
              <a:rPr lang="tr-TR" altLang="ar-SY" sz="2800" dirty="0">
                <a:solidFill>
                  <a:srgbClr val="018323"/>
                </a:solidFill>
              </a:rPr>
              <a:t>hamurların hazırlanması </a:t>
            </a:r>
            <a:r>
              <a:rPr lang="tr-TR" altLang="ar-SY" sz="2800" dirty="0">
                <a:solidFill>
                  <a:schemeClr val="bg2">
                    <a:lumMod val="10000"/>
                  </a:schemeClr>
                </a:solidFill>
              </a:rPr>
              <a:t>gibi. </a:t>
            </a:r>
          </a:p>
          <a:p>
            <a:pPr algn="l" rtl="0"/>
            <a:endParaRPr lang="tr-TR" altLang="ar-SY" sz="2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1992" y="1876732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4579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Karıştırıcılar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67459"/>
          </a:xfrm>
        </p:spPr>
        <p:txBody>
          <a:bodyPr>
            <a:normAutofit/>
          </a:bodyPr>
          <a:lstStyle/>
          <a:p>
            <a:pPr algn="l" rtl="0"/>
            <a:r>
              <a:rPr lang="tr-TR" sz="2400" dirty="0">
                <a:solidFill>
                  <a:schemeClr val="tx1"/>
                </a:solidFill>
              </a:rPr>
              <a:t>Uçkur Tip karıştırıcı</a:t>
            </a:r>
            <a:endParaRPr lang="en-US" sz="24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791" y="1804552"/>
            <a:ext cx="6351392" cy="476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77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altLang="ar-SY" dirty="0">
                <a:solidFill>
                  <a:srgbClr val="FFFF00"/>
                </a:solidFill>
              </a:rPr>
              <a:t>Karışımlamada Kullanılan Terimler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4876197"/>
          </a:xfrm>
        </p:spPr>
        <p:txBody>
          <a:bodyPr>
            <a:normAutofit lnSpcReduction="10000"/>
          </a:bodyPr>
          <a:lstStyle/>
          <a:p>
            <a:pPr marL="342900" indent="-3429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Karışımlama işlemi için </a:t>
            </a:r>
            <a:r>
              <a:rPr lang="tr-TR" altLang="ar-SY" sz="2800" dirty="0">
                <a:solidFill>
                  <a:srgbClr val="0070C0"/>
                </a:solidFill>
              </a:rPr>
              <a:t>yabancı dillerde </a:t>
            </a:r>
            <a:r>
              <a:rPr lang="tr-TR" altLang="ar-SY" sz="2800" dirty="0">
                <a:solidFill>
                  <a:schemeClr val="tx1"/>
                </a:solidFill>
              </a:rPr>
              <a:t>farklı terimler ile tanımlanmaktadır. </a:t>
            </a:r>
          </a:p>
          <a:p>
            <a:pPr marL="342900" indent="-3429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Örneğin, </a:t>
            </a:r>
            <a:r>
              <a:rPr lang="tr-TR" altLang="ar-SY" sz="2800" dirty="0">
                <a:solidFill>
                  <a:srgbClr val="FF0000"/>
                </a:solidFill>
              </a:rPr>
              <a:t>iki fazın </a:t>
            </a:r>
            <a:r>
              <a:rPr lang="tr-TR" altLang="ar-SY" sz="2800" dirty="0">
                <a:solidFill>
                  <a:schemeClr val="tx1"/>
                </a:solidFill>
              </a:rPr>
              <a:t>boyutlarının küçültülerek karıştırılması </a:t>
            </a:r>
            <a:r>
              <a:rPr lang="tr-TR" altLang="ar-SY" sz="2800" dirty="0"/>
              <a:t>(</a:t>
            </a:r>
            <a:r>
              <a:rPr lang="en-US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blending</a:t>
            </a:r>
            <a:r>
              <a:rPr lang="tr-TR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kneading</a:t>
            </a:r>
            <a:r>
              <a:rPr lang="tr-TR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, </a:t>
            </a:r>
            <a:r>
              <a:rPr lang="en-US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milling</a:t>
            </a:r>
            <a:r>
              <a:rPr lang="tr-TR" altLang="ar-SY" sz="2800" dirty="0"/>
              <a:t>),</a:t>
            </a:r>
          </a:p>
          <a:p>
            <a:pPr marL="342900" indent="-3429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Ürünün dispers hale getirilmesi </a:t>
            </a:r>
            <a:r>
              <a:rPr lang="tr-TR" altLang="ar-SY" sz="2800" dirty="0"/>
              <a:t>(</a:t>
            </a:r>
            <a:r>
              <a:rPr lang="en-US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dispersing</a:t>
            </a:r>
            <a:r>
              <a:rPr lang="tr-TR" altLang="ar-SY" sz="2800" dirty="0"/>
              <a:t>) </a:t>
            </a:r>
            <a:r>
              <a:rPr lang="tr-TR" altLang="ar-SY" sz="2800" dirty="0">
                <a:solidFill>
                  <a:schemeClr val="tx1"/>
                </a:solidFill>
              </a:rPr>
              <a:t>ve </a:t>
            </a:r>
          </a:p>
          <a:p>
            <a:pPr marL="342900" indent="-3429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Çalkalama</a:t>
            </a:r>
            <a:r>
              <a:rPr lang="tr-TR" altLang="ar-SY" sz="2800" dirty="0"/>
              <a:t> (</a:t>
            </a:r>
            <a:r>
              <a:rPr lang="en-US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shaking</a:t>
            </a:r>
            <a:r>
              <a:rPr lang="tr-TR" altLang="ar-SY" sz="2800" dirty="0"/>
              <a:t>)</a:t>
            </a:r>
          </a:p>
          <a:p>
            <a:pPr marL="342900" indent="-342900" algn="l" rtl="0">
              <a:lnSpc>
                <a:spcPct val="16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tr-TR" altLang="ar-SY" sz="2800" dirty="0">
                <a:solidFill>
                  <a:schemeClr val="tx1"/>
                </a:solidFill>
              </a:rPr>
              <a:t>Şekerin çay içinde kaşıkla karıştırılarak</a:t>
            </a:r>
            <a:r>
              <a:rPr lang="tr-TR" altLang="ar-SY" sz="2800" dirty="0"/>
              <a:t> (</a:t>
            </a:r>
            <a:r>
              <a:rPr lang="en-US" altLang="ar-SY" sz="28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stirring</a:t>
            </a:r>
            <a:r>
              <a:rPr lang="tr-TR" altLang="ar-SY" sz="2800" dirty="0"/>
              <a:t>) </a:t>
            </a:r>
            <a:r>
              <a:rPr lang="tr-TR" altLang="ar-SY" sz="2800" dirty="0">
                <a:solidFill>
                  <a:schemeClr val="tx1"/>
                </a:solidFill>
              </a:rPr>
              <a:t>eritilmesi gibi</a:t>
            </a:r>
          </a:p>
        </p:txBody>
      </p:sp>
    </p:spTree>
    <p:extLst>
      <p:ext uri="{BB962C8B-B14F-4D97-AF65-F5344CB8AC3E}">
        <p14:creationId xmlns:p14="http://schemas.microsoft.com/office/powerpoint/2010/main" val="413727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altLang="ar-SY" dirty="0">
                <a:solidFill>
                  <a:srgbClr val="FFFF00"/>
                </a:solidFill>
              </a:rPr>
              <a:t>Amaçları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41702"/>
          </a:xfrm>
        </p:spPr>
        <p:txBody>
          <a:bodyPr>
            <a:normAutofit/>
          </a:bodyPr>
          <a:lstStyle/>
          <a:p>
            <a:pPr marL="514350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altLang="ar-SY" sz="2800" dirty="0">
                <a:solidFill>
                  <a:schemeClr val="tx1"/>
                </a:solidFill>
              </a:rPr>
              <a:t>Birbirine </a:t>
            </a:r>
            <a:r>
              <a:rPr lang="tr-TR" altLang="ar-SY" sz="2800" dirty="0">
                <a:solidFill>
                  <a:srgbClr val="FF0000"/>
                </a:solidFill>
              </a:rPr>
              <a:t>karışabilen</a:t>
            </a:r>
            <a:r>
              <a:rPr lang="tr-TR" altLang="ar-SY" sz="2800" dirty="0">
                <a:solidFill>
                  <a:schemeClr val="tx1"/>
                </a:solidFill>
              </a:rPr>
              <a:t> </a:t>
            </a:r>
            <a:r>
              <a:rPr lang="tr-TR" altLang="ar-SY" sz="2800" dirty="0">
                <a:solidFill>
                  <a:srgbClr val="00B050"/>
                </a:solidFill>
              </a:rPr>
              <a:t>sıvı ya da yarı-sıvı </a:t>
            </a:r>
            <a:r>
              <a:rPr lang="tr-TR" altLang="ar-SY" sz="2800" dirty="0">
                <a:solidFill>
                  <a:schemeClr val="tx1"/>
                </a:solidFill>
              </a:rPr>
              <a:t>fazları </a:t>
            </a:r>
            <a:r>
              <a:rPr lang="tr-TR" altLang="ar-SY" sz="2800" dirty="0" err="1">
                <a:solidFill>
                  <a:schemeClr val="tx1"/>
                </a:solidFill>
              </a:rPr>
              <a:t>karışımlamak</a:t>
            </a:r>
            <a:r>
              <a:rPr lang="tr-TR" altLang="ar-SY" sz="2800" dirty="0">
                <a:solidFill>
                  <a:schemeClr val="tx1"/>
                </a:solidFill>
              </a:rPr>
              <a:t>,</a:t>
            </a:r>
          </a:p>
          <a:p>
            <a:pPr marL="514350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altLang="ar-SY" sz="2800" dirty="0">
                <a:solidFill>
                  <a:schemeClr val="tx1"/>
                </a:solidFill>
              </a:rPr>
              <a:t>Birbirine </a:t>
            </a:r>
            <a:r>
              <a:rPr lang="tr-TR" altLang="ar-SY" sz="2800" dirty="0">
                <a:solidFill>
                  <a:srgbClr val="FF0000"/>
                </a:solidFill>
              </a:rPr>
              <a:t>karışmayan</a:t>
            </a:r>
            <a:r>
              <a:rPr lang="tr-TR" altLang="ar-SY" sz="2800" dirty="0">
                <a:solidFill>
                  <a:schemeClr val="tx1"/>
                </a:solidFill>
              </a:rPr>
              <a:t> iki </a:t>
            </a:r>
            <a:r>
              <a:rPr lang="tr-TR" altLang="ar-SY" sz="2800" dirty="0">
                <a:solidFill>
                  <a:srgbClr val="00B050"/>
                </a:solidFill>
              </a:rPr>
              <a:t>sıvı ya da yarı-sıvı </a:t>
            </a:r>
            <a:r>
              <a:rPr lang="tr-TR" altLang="ar-SY" sz="2800" dirty="0">
                <a:solidFill>
                  <a:schemeClr val="tx1"/>
                </a:solidFill>
              </a:rPr>
              <a:t>fazı birbiri içinde dağıtmak (</a:t>
            </a:r>
            <a:r>
              <a:rPr lang="tr-TR" altLang="ar-SY" sz="2800" dirty="0">
                <a:solidFill>
                  <a:srgbClr val="7030A0"/>
                </a:solidFill>
              </a:rPr>
              <a:t>sıvı-sıvı emülsiyonu </a:t>
            </a:r>
            <a:r>
              <a:rPr lang="tr-TR" altLang="ar-SY" sz="2800" dirty="0">
                <a:solidFill>
                  <a:schemeClr val="tx1"/>
                </a:solidFill>
              </a:rPr>
              <a:t>ya da süspansiyonu), ve bir arada tutulmasını sağlamak,</a:t>
            </a:r>
          </a:p>
          <a:p>
            <a:pPr marL="514350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altLang="ar-SY" sz="2800" dirty="0">
                <a:solidFill>
                  <a:srgbClr val="FF0000"/>
                </a:solidFill>
              </a:rPr>
              <a:t>Katı ya da yarı katı</a:t>
            </a:r>
            <a:r>
              <a:rPr lang="tr-TR" altLang="ar-SY" sz="2800" dirty="0">
                <a:solidFill>
                  <a:schemeClr val="tx1"/>
                </a:solidFill>
              </a:rPr>
              <a:t> fazların </a:t>
            </a:r>
            <a:r>
              <a:rPr lang="tr-TR" altLang="ar-SY" sz="2800" dirty="0">
                <a:solidFill>
                  <a:srgbClr val="00B050"/>
                </a:solidFill>
              </a:rPr>
              <a:t>sıvı ya da yarı-sıvı </a:t>
            </a:r>
            <a:r>
              <a:rPr lang="tr-TR" altLang="ar-SY" sz="2800" dirty="0">
                <a:solidFill>
                  <a:schemeClr val="tx1"/>
                </a:solidFill>
              </a:rPr>
              <a:t>fazlar içinde düzenli dağılımını sağlamak (</a:t>
            </a:r>
            <a:r>
              <a:rPr lang="tr-TR" altLang="ar-SY" sz="2800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sıvı-katı süspansiyonu</a:t>
            </a:r>
            <a:r>
              <a:rPr lang="tr-TR" altLang="ar-SY" sz="2800" dirty="0">
                <a:solidFill>
                  <a:schemeClr val="tx1"/>
                </a:solidFill>
              </a:rPr>
              <a:t>),</a:t>
            </a:r>
          </a:p>
        </p:txBody>
      </p:sp>
    </p:spTree>
    <p:extLst>
      <p:ext uri="{BB962C8B-B14F-4D97-AF65-F5344CB8AC3E}">
        <p14:creationId xmlns:p14="http://schemas.microsoft.com/office/powerpoint/2010/main" val="19018743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altLang="ar-SY" dirty="0">
                <a:solidFill>
                  <a:srgbClr val="FFFF00"/>
                </a:solidFill>
              </a:rPr>
              <a:t>Amaçları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5232769"/>
          </a:xfrm>
        </p:spPr>
        <p:txBody>
          <a:bodyPr>
            <a:noAutofit/>
          </a:bodyPr>
          <a:lstStyle/>
          <a:p>
            <a:pPr marL="514350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4"/>
            </a:pPr>
            <a:r>
              <a:rPr lang="tr-TR" altLang="ar-SY" sz="2800" dirty="0">
                <a:solidFill>
                  <a:srgbClr val="FF0000"/>
                </a:solidFill>
              </a:rPr>
              <a:t>Sıvı faz içine gaz </a:t>
            </a:r>
            <a:r>
              <a:rPr lang="tr-TR" altLang="ar-SY" sz="2800" dirty="0">
                <a:solidFill>
                  <a:schemeClr val="tx1"/>
                </a:solidFill>
              </a:rPr>
              <a:t>fazının dağılımını sağlamak,  </a:t>
            </a:r>
          </a:p>
          <a:p>
            <a:pPr marL="514350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4"/>
            </a:pPr>
            <a:r>
              <a:rPr lang="tr-TR" altLang="ar-SY" sz="2800" dirty="0">
                <a:solidFill>
                  <a:srgbClr val="FF0000"/>
                </a:solidFill>
              </a:rPr>
              <a:t>Gaz faz içine sıvı </a:t>
            </a:r>
            <a:r>
              <a:rPr lang="tr-TR" altLang="ar-SY" sz="2800" dirty="0">
                <a:solidFill>
                  <a:schemeClr val="tx1"/>
                </a:solidFill>
              </a:rPr>
              <a:t>fazının dağılımını sağlamak,  (püskürtme)</a:t>
            </a:r>
          </a:p>
          <a:p>
            <a:pPr marL="514350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4"/>
            </a:pPr>
            <a:r>
              <a:rPr lang="tr-TR" altLang="ar-SY" sz="2800" dirty="0">
                <a:solidFill>
                  <a:schemeClr val="tx1"/>
                </a:solidFill>
              </a:rPr>
              <a:t>Bazı gıda işlemlerinde (Margarin, ekmek, pasta, kek, salata sosları, meyve suları, dondurma, çerez) karıştırma gereklidir. </a:t>
            </a:r>
          </a:p>
          <a:p>
            <a:pPr marL="514350" indent="-51435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4"/>
            </a:pPr>
            <a:r>
              <a:rPr lang="tr-TR" altLang="ar-SY" sz="2800" dirty="0">
                <a:solidFill>
                  <a:schemeClr val="tx1"/>
                </a:solidFill>
              </a:rPr>
              <a:t>Sıvı faz ile onu </a:t>
            </a:r>
            <a:r>
              <a:rPr lang="tr-TR" altLang="ar-SY" sz="2800" dirty="0">
                <a:solidFill>
                  <a:srgbClr val="0070C0"/>
                </a:solidFill>
              </a:rPr>
              <a:t>çevreleyen kabın çeperi </a:t>
            </a:r>
            <a:r>
              <a:rPr lang="tr-TR" altLang="ar-SY" sz="2800" dirty="0">
                <a:solidFill>
                  <a:schemeClr val="tx1"/>
                </a:solidFill>
              </a:rPr>
              <a:t>arasında </a:t>
            </a:r>
            <a:r>
              <a:rPr lang="tr-TR" altLang="ar-SY" sz="2800" dirty="0">
                <a:solidFill>
                  <a:srgbClr val="FF0000"/>
                </a:solidFill>
              </a:rPr>
              <a:t>ısı aktarımı </a:t>
            </a:r>
            <a:r>
              <a:rPr lang="tr-TR" altLang="ar-SY" sz="2800" dirty="0">
                <a:solidFill>
                  <a:schemeClr val="tx1"/>
                </a:solidFill>
              </a:rPr>
              <a:t>sağlamak (ısıl iletim, ısıl taşınım). Isı  aktarımının hızlandırılması ve homojenleştirilmesidir</a:t>
            </a:r>
          </a:p>
        </p:txBody>
      </p:sp>
    </p:spTree>
    <p:extLst>
      <p:ext uri="{BB962C8B-B14F-4D97-AF65-F5344CB8AC3E}">
        <p14:creationId xmlns:p14="http://schemas.microsoft.com/office/powerpoint/2010/main" val="1103228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434" y="0"/>
            <a:ext cx="10749367" cy="1300766"/>
          </a:xfrm>
        </p:spPr>
        <p:txBody>
          <a:bodyPr/>
          <a:lstStyle/>
          <a:p>
            <a:pPr rtl="0"/>
            <a:r>
              <a:rPr lang="tr-TR" b="1" dirty="0"/>
              <a:t>Karıştırıcının Seçmelerine Etkili olan Faktörler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300766"/>
            <a:ext cx="10302024" cy="4876197"/>
          </a:xfrm>
        </p:spPr>
        <p:txBody>
          <a:bodyPr>
            <a:normAutofit/>
          </a:bodyPr>
          <a:lstStyle/>
          <a:p>
            <a:pPr marL="457200"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>
                <a:solidFill>
                  <a:schemeClr val="tx1"/>
                </a:solidFill>
              </a:rPr>
              <a:t>Karıştırılacak maddelerin özellikleri </a:t>
            </a:r>
            <a:endParaRPr lang="en-US" sz="2800" b="1" dirty="0">
              <a:solidFill>
                <a:schemeClr val="tx1"/>
              </a:solidFill>
            </a:endParaRPr>
          </a:p>
          <a:p>
            <a:pPr marL="457200"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>
                <a:solidFill>
                  <a:schemeClr val="tx1"/>
                </a:solidFill>
              </a:rPr>
              <a:t>Karıştırılacak maddelerin miktarı </a:t>
            </a:r>
            <a:endParaRPr lang="en-US" sz="2800" b="1" dirty="0">
              <a:solidFill>
                <a:schemeClr val="tx1"/>
              </a:solidFill>
            </a:endParaRPr>
          </a:p>
          <a:p>
            <a:pPr marL="457200" lvl="0" indent="-457200" algn="l" rtl="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tr-TR" sz="2800" b="1" dirty="0">
                <a:solidFill>
                  <a:schemeClr val="tx1"/>
                </a:solidFill>
              </a:rPr>
              <a:t>Karıştırma işleminden beklenen yararlar</a:t>
            </a:r>
            <a:r>
              <a:rPr lang="tr-TR" sz="2800" dirty="0">
                <a:solidFill>
                  <a:schemeClr val="tx1"/>
                </a:solidFill>
              </a:rPr>
              <a:t>: homojen karışımlar elde etmek, ısıl işlemlerde ısı geçiş yeknesaklığının sağlanması, ısı geçişinin hızlandırılması ve homojenleştirilmesidir. </a:t>
            </a:r>
            <a:endParaRPr lang="en-US" sz="2800" dirty="0">
              <a:solidFill>
                <a:schemeClr val="tx1"/>
              </a:solidFill>
            </a:endParaRPr>
          </a:p>
          <a:p>
            <a:pPr algn="l" rtl="0"/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41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lcome to PowerPoint.potx" id="{43699C43-EC89-4A55-9A99-3FD944590577}" vid="{3C36ED3A-1C33-4ECB-8650-37D568EF45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DEC53A-9DF1-4780-BE92-17E971B7A9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Welcome to PowerPoint</Template>
  <TotalTime>3579</TotalTime>
  <Words>1552</Words>
  <Application>Microsoft Office PowerPoint</Application>
  <PresentationFormat>Widescreen</PresentationFormat>
  <Paragraphs>198</Paragraphs>
  <Slides>50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6" baseType="lpstr">
      <vt:lpstr>Arial</vt:lpstr>
      <vt:lpstr>Calibri</vt:lpstr>
      <vt:lpstr>Segoe UI</vt:lpstr>
      <vt:lpstr>Segoe UI Light</vt:lpstr>
      <vt:lpstr>Times New Roman</vt:lpstr>
      <vt:lpstr>WelcomeDoc</vt:lpstr>
      <vt:lpstr>Temel İşlemler I  2018-2019 Karıştırma I</vt:lpstr>
      <vt:lpstr>Giriş</vt:lpstr>
      <vt:lpstr>Giriş</vt:lpstr>
      <vt:lpstr>Giriş</vt:lpstr>
      <vt:lpstr>Giriş</vt:lpstr>
      <vt:lpstr>Karışımlamada Kullanılan Terimler</vt:lpstr>
      <vt:lpstr>Amaçları</vt:lpstr>
      <vt:lpstr>Amaçları</vt:lpstr>
      <vt:lpstr>Karıştırıcının Seçmelerine Etkili olan Faktörler </vt:lpstr>
      <vt:lpstr>Karıştırma Yöntemleri </vt:lpstr>
      <vt:lpstr>Karıştırma Yöntemleri </vt:lpstr>
      <vt:lpstr>Karıştırma Yöntemleri </vt:lpstr>
      <vt:lpstr>Karıştırma Yöntemleri </vt:lpstr>
      <vt:lpstr>Karıştırma Yöntemleri </vt:lpstr>
      <vt:lpstr>Karıştırma Yöntemleri </vt:lpstr>
      <vt:lpstr>Tanklar</vt:lpstr>
      <vt:lpstr>Tanklar</vt:lpstr>
      <vt:lpstr>Tank aksesuarları </vt:lpstr>
      <vt:lpstr>Tank aksesuarları </vt:lpstr>
      <vt:lpstr>Tank aksesuarları </vt:lpstr>
      <vt:lpstr>Tank Çeşitleri</vt:lpstr>
      <vt:lpstr>Karıştırıcılar</vt:lpstr>
      <vt:lpstr>Tanklar - Karıştırıcılar</vt:lpstr>
      <vt:lpstr>Karıştırıcılar</vt:lpstr>
      <vt:lpstr>Tanklarda Akım Tipleri</vt:lpstr>
      <vt:lpstr>Karıştırıcılar Pervaneler (Propeller)</vt:lpstr>
      <vt:lpstr>Karıştırıcılar Pervaneler (Propeller)</vt:lpstr>
      <vt:lpstr>Karıştırıcılar Pervaneler (Propeller)</vt:lpstr>
      <vt:lpstr>Karıştırıcılar Pervaneler (Propeller)</vt:lpstr>
      <vt:lpstr>Karıştırıcılar Çarklar (impellers)</vt:lpstr>
      <vt:lpstr>Karıştırıcılar Çarklar (impellers)</vt:lpstr>
      <vt:lpstr>Karıştırıcılar Çarklar (impellers)</vt:lpstr>
      <vt:lpstr>Karıştırıcılar Çarklar (impellers)</vt:lpstr>
      <vt:lpstr>Karıştırıcılar Çarklar (impellers)</vt:lpstr>
      <vt:lpstr>Karıştırıcılar Çarklar (impellers)</vt:lpstr>
      <vt:lpstr>Karıştırıcılar Çarklar (impellers)</vt:lpstr>
      <vt:lpstr>Karıştırıcılar Çarklar (impellers)</vt:lpstr>
      <vt:lpstr>Karıştırıcılar -Türbinler</vt:lpstr>
      <vt:lpstr>Karıştırıcılar -Türbinler</vt:lpstr>
      <vt:lpstr>Karıştırıcılar -Türbinler</vt:lpstr>
      <vt:lpstr>Karıştırıcılar -Türbinler</vt:lpstr>
      <vt:lpstr>Karıştırıcılar -Türbinler</vt:lpstr>
      <vt:lpstr>Karıştırıcılar -Türbinler</vt:lpstr>
      <vt:lpstr>Karıştırıcılar </vt:lpstr>
      <vt:lpstr>Karıştırıcılar </vt:lpstr>
      <vt:lpstr>Karıştırıcılar </vt:lpstr>
      <vt:lpstr>Karıştırıcılar </vt:lpstr>
      <vt:lpstr>Karıştırıcılar </vt:lpstr>
      <vt:lpstr>Karıştırıcılar </vt:lpstr>
      <vt:lpstr>Karıştırıcılar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PowerPoint</dc:title>
  <dc:creator>farhan alfin</dc:creator>
  <cp:keywords/>
  <cp:lastModifiedBy>Farhan Alfin</cp:lastModifiedBy>
  <cp:revision>480</cp:revision>
  <dcterms:created xsi:type="dcterms:W3CDTF">2015-08-29T01:16:41Z</dcterms:created>
  <dcterms:modified xsi:type="dcterms:W3CDTF">2026-03-22T14:13:44Z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TC029239449991</vt:lpwstr>
  </property>
</Properties>
</file>